
<file path=[Content_Types].xml><?xml version="1.0" encoding="utf-8"?>
<Types xmlns="http://schemas.openxmlformats.org/package/2006/content-types">
  <Default Extension="png" ContentType="image/png"/>
  <Default Extension="emf" ContentType="image/x-emf"/>
  <Default Extension="mov" ContentType="video/quicktime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65" r:id="rId4"/>
    <p:sldId id="266" r:id="rId5"/>
    <p:sldId id="267" r:id="rId6"/>
    <p:sldId id="268" r:id="rId7"/>
    <p:sldId id="270" r:id="rId8"/>
    <p:sldId id="271" r:id="rId9"/>
    <p:sldId id="272" r:id="rId10"/>
    <p:sldId id="273" r:id="rId11"/>
    <p:sldId id="269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4" r:id="rId23"/>
    <p:sldId id="295" r:id="rId24"/>
    <p:sldId id="297" r:id="rId25"/>
    <p:sldId id="296" r:id="rId26"/>
    <p:sldId id="298" r:id="rId27"/>
    <p:sldId id="302" r:id="rId28"/>
    <p:sldId id="291" r:id="rId29"/>
    <p:sldId id="292" r:id="rId30"/>
    <p:sldId id="293" r:id="rId31"/>
    <p:sldId id="300" r:id="rId32"/>
    <p:sldId id="301" r:id="rId33"/>
    <p:sldId id="299" r:id="rId34"/>
    <p:sldId id="275" r:id="rId35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/>
    <p:restoredTop sz="94634"/>
  </p:normalViewPr>
  <p:slideViewPr>
    <p:cSldViewPr snapToGrid="0" snapToObjects="1">
      <p:cViewPr varScale="1">
        <p:scale>
          <a:sx n="111" d="100"/>
          <a:sy n="111" d="100"/>
        </p:scale>
        <p:origin x="240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4" name="Shape 2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91264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20731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62998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5935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79380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494293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467378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745252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90466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112202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64797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004063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735336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452592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450218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76860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89256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18896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97021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81184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36998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10720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18151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7.t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Logo color"/>
          <p:cNvSpPr/>
          <p:nvPr/>
        </p:nvSpPr>
        <p:spPr>
          <a:xfrm>
            <a:off x="251999" y="252000"/>
            <a:ext cx="419613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" name="UserProfile.Offices.Workarea_{{DocumentLanguage}}text"/>
          <p:cNvSpPr txBox="1"/>
          <p:nvPr/>
        </p:nvSpPr>
        <p:spPr>
          <a:xfrm>
            <a:off x="1774726" y="6636099"/>
            <a:ext cx="33970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2019 McStas school @ CSNS</a:t>
            </a:r>
          </a:p>
        </p:txBody>
      </p:sp>
      <p:sp>
        <p:nvSpPr>
          <p:cNvPr id="30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6. marts 2019</a:t>
            </a:r>
          </a:p>
        </p:txBody>
      </p:sp>
      <p:sp>
        <p:nvSpPr>
          <p:cNvPr id="3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93000"/>
              </a:lnSpc>
              <a:defRPr sz="8000"/>
            </a:lvl1pPr>
          </a:lstStyle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" name="Group"/>
          <p:cNvGrpSpPr/>
          <p:nvPr/>
        </p:nvGrpSpPr>
        <p:grpSpPr>
          <a:xfrm>
            <a:off x="11017943" y="228875"/>
            <a:ext cx="1150108" cy="6269574"/>
            <a:chOff x="0" y="0"/>
            <a:chExt cx="1150106" cy="6269573"/>
          </a:xfrm>
        </p:grpSpPr>
        <p:grpSp>
          <p:nvGrpSpPr>
            <p:cNvPr id="42" name="Group"/>
            <p:cNvGrpSpPr/>
            <p:nvPr/>
          </p:nvGrpSpPr>
          <p:grpSpPr>
            <a:xfrm>
              <a:off x="73618" y="5162740"/>
              <a:ext cx="1060249" cy="1106834"/>
              <a:chOff x="0" y="0"/>
              <a:chExt cx="1060248" cy="1106832"/>
            </a:xfrm>
          </p:grpSpPr>
          <p:sp>
            <p:nvSpPr>
              <p:cNvPr id="36" name="Logo color"/>
              <p:cNvSpPr/>
              <p:nvPr/>
            </p:nvSpPr>
            <p:spPr>
              <a:xfrm>
                <a:off x="3663" y="661441"/>
                <a:ext cx="170935" cy="2493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37" name="logoill.pdf" descr="logoill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10883" y="671389"/>
                <a:ext cx="239999" cy="22941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8" name="mcstas-logo.pdf" descr="mcstas-logo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1060249" cy="6230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9" name="PSI-Logo_trans.png" descr="PSI-Logo_trans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94934" y="732148"/>
                <a:ext cx="298734" cy="1093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0" name="ku-logo.pdf" descr="ku-logo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91391" y="659237"/>
                <a:ext cx="187537" cy="2548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" name="ESS_Logo_Frugal_Blue_cmyk.png" descr="ESS_Logo_Frugal_Blue_cmyk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313964" y="887284"/>
                <a:ext cx="408017" cy="219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3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104014" cy="40268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" name="2019 CSNS McStas School"/>
            <p:cNvSpPr txBox="1"/>
            <p:nvPr/>
          </p:nvSpPr>
          <p:spPr>
            <a:xfrm>
              <a:off x="11786" y="4156378"/>
              <a:ext cx="1138321" cy="817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normAutofit/>
            </a:bodyPr>
            <a:lstStyle/>
            <a:p>
              <a:pPr algn="ctr" defTabSz="411479">
                <a:lnSpc>
                  <a:spcPct val="110000"/>
                </a:lnSpc>
                <a:spcBef>
                  <a:spcPts val="0"/>
                </a:spcBef>
                <a:defRPr sz="1665" b="1" i="1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ogo color"/>
          <p:cNvSpPr/>
          <p:nvPr/>
        </p:nvSpPr>
        <p:spPr>
          <a:xfrm>
            <a:off x="251999" y="252000"/>
            <a:ext cx="419613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" name="UserProfile.Offices.Workarea_{{DocumentLanguage}}text"/>
          <p:cNvSpPr txBox="1"/>
          <p:nvPr/>
        </p:nvSpPr>
        <p:spPr>
          <a:xfrm>
            <a:off x="1774726" y="6636099"/>
            <a:ext cx="33970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2019 McStas school @ CSNS</a:t>
            </a:r>
          </a:p>
        </p:txBody>
      </p:sp>
      <p:sp>
        <p:nvSpPr>
          <p:cNvPr id="5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6. marts 2019</a:t>
            </a:r>
          </a:p>
        </p:txBody>
      </p:sp>
      <p:sp>
        <p:nvSpPr>
          <p:cNvPr id="5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58" name="Body Level One…"/>
          <p:cNvSpPr txBox="1">
            <a:spLocks noGrp="1"/>
          </p:cNvSpPr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69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66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60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61" name="logoill.pdf" descr="logoill.pdf"/>
              <p:cNvPicPr>
                <a:picLocks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2" name="mcstas-logo.pdf" descr="mcstas-logo.pdf"/>
              <p:cNvPicPr>
                <a:picLocks/>
              </p:cNvPicPr>
              <p:nvPr/>
            </p:nvPicPr>
            <p:blipFill>
              <a:blip r:embed="rId3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3" name="PSI-Logo_trans.png" descr="PSI-Logo_trans.png"/>
              <p:cNvPicPr>
                <a:picLocks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4" name="ku-logo.pdf" descr="ku-logo.pdf"/>
              <p:cNvPicPr>
                <a:picLocks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5" name="ESS_Logo_Frugal_Blue_cmyk.png" descr="ESS_Logo_Frugal_Blue_cmyk.png"/>
              <p:cNvPicPr>
                <a:picLocks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67" name="Image" descr="Image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8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normAutofit lnSpcReduction="1000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  <p:pic>
        <p:nvPicPr>
          <p:cNvPr id="70" name="ESS.png" descr="ESS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heme" Target="../theme/them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7.tif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1999" y="252000"/>
            <a:ext cx="419613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UserProfile.Offices.Workarea_{{DocumentLanguage}}text"/>
          <p:cNvSpPr txBox="1"/>
          <p:nvPr/>
        </p:nvSpPr>
        <p:spPr>
          <a:xfrm>
            <a:off x="1774726" y="6636099"/>
            <a:ext cx="33970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2019 McStas school @ CSNS</a:t>
            </a:r>
          </a:p>
        </p:txBody>
      </p:sp>
      <p:sp>
        <p:nvSpPr>
          <p:cNvPr id="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6. marts 2019</a:t>
            </a:r>
          </a:p>
        </p:txBody>
      </p:sp>
      <p:sp>
        <p:nvSpPr>
          <p:cNvPr id="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" name="ESS.png" descr="ES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15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9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10" name="logoill.pdf" descr="logoill.pdf"/>
              <p:cNvPicPr>
                <a:picLocks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" name="mcstas-logo.pdf" descr="mcstas-logo.pdf"/>
              <p:cNvPicPr>
                <a:picLocks/>
              </p:cNvPicPr>
              <p:nvPr/>
            </p:nvPicPr>
            <p:blipFill>
              <a:blip r:embed="rId6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" name="PSI-Logo_trans.png" descr="PSI-Logo_trans.png"/>
              <p:cNvPicPr>
                <a:picLocks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" name="ku-logo.pdf" descr="ku-logo.pdf"/>
              <p:cNvPicPr>
                <a:picLocks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" name="ESS_Logo_Frugal_Blue_cmyk.png" descr="ESS_Logo_Frugal_Blue_cmyk.png"/>
              <p:cNvPicPr>
                <a:picLocks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6" name="Image" descr="Image"/>
            <p:cNvPicPr>
              <a:picLocks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normAutofit lnSpcReduction="1000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  <p:sp>
        <p:nvSpPr>
          <p:cNvPr id="19" name="Title Text"/>
          <p:cNvSpPr txBox="1">
            <a:spLocks noGrp="1"/>
          </p:cNvSpPr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/>
          <a:lstStyle/>
          <a:p>
            <a:r>
              <a:t>Title Text</a:t>
            </a:r>
          </a:p>
        </p:txBody>
      </p:sp>
      <p:sp>
        <p:nvSpPr>
          <p:cNvPr id="20" name="Body Level One…"/>
          <p:cNvSpPr txBox="1">
            <a:spLocks noGrp="1"/>
          </p:cNvSpPr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3"/>
          <p:cNvSpPr txBox="1">
            <a:spLocks noGrp="1"/>
          </p:cNvSpPr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Guide </a:t>
            </a:r>
            <a:r>
              <a:rPr lang="da-DK" dirty="0" err="1"/>
              <a:t>optimization</a:t>
            </a:r>
            <a:endParaRPr dirty="0"/>
          </a:p>
        </p:txBody>
      </p:sp>
      <p:sp>
        <p:nvSpPr>
          <p:cNvPr id="247" name="Subtitle 4"/>
          <p:cNvSpPr txBox="1">
            <a:spLocks noGrp="1"/>
          </p:cNvSpPr>
          <p:nvPr>
            <p:ph type="body" sz="half" idx="1"/>
          </p:nvPr>
        </p:nvSpPr>
        <p:spPr>
          <a:xfrm>
            <a:off x="247071" y="1704974"/>
            <a:ext cx="10840030" cy="1660656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Mads Bertelsen, ESS DMSC</a:t>
            </a:r>
            <a:endParaRPr dirty="0"/>
          </a:p>
        </p:txBody>
      </p:sp>
      <p:sp>
        <p:nvSpPr>
          <p:cNvPr id="248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Minimalist </a:t>
            </a:r>
            <a:r>
              <a:rPr lang="da-DK" dirty="0" err="1"/>
              <a:t>principle</a:t>
            </a:r>
            <a:endParaRPr dirty="0"/>
          </a:p>
        </p:txBody>
      </p:sp>
      <p:sp>
        <p:nvSpPr>
          <p:cNvPr id="25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9"/>
            <a:ext cx="4452381" cy="1272471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Lower</a:t>
            </a:r>
            <a:r>
              <a:rPr lang="da-DK" dirty="0"/>
              <a:t> </a:t>
            </a:r>
            <a:r>
              <a:rPr lang="da-DK" dirty="0" err="1"/>
              <a:t>brilliance</a:t>
            </a:r>
            <a:r>
              <a:rPr lang="da-DK" dirty="0"/>
              <a:t> transfer, but still </a:t>
            </a:r>
            <a:r>
              <a:rPr lang="da-DK" dirty="0" err="1"/>
              <a:t>high</a:t>
            </a:r>
            <a:endParaRPr lang="da-DK" dirty="0"/>
          </a:p>
          <a:p>
            <a:r>
              <a:rPr lang="da-DK" dirty="0" err="1"/>
              <a:t>Lower</a:t>
            </a:r>
            <a:r>
              <a:rPr lang="da-DK" dirty="0"/>
              <a:t> </a:t>
            </a:r>
            <a:r>
              <a:rPr lang="da-DK" dirty="0" err="1"/>
              <a:t>background</a:t>
            </a:r>
            <a:endParaRPr lang="da-DK" dirty="0"/>
          </a:p>
          <a:p>
            <a:r>
              <a:rPr lang="da-DK" dirty="0"/>
              <a:t>Control over </a:t>
            </a:r>
            <a:r>
              <a:rPr lang="da-DK" dirty="0" err="1"/>
              <a:t>maximum</a:t>
            </a:r>
            <a:r>
              <a:rPr lang="da-DK" dirty="0"/>
              <a:t> </a:t>
            </a:r>
            <a:r>
              <a:rPr lang="da-DK" dirty="0" err="1"/>
              <a:t>divergence</a:t>
            </a:r>
            <a:endParaRPr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5" name="norm_figure.pdf">
            <a:extLst>
              <a:ext uri="{FF2B5EF4-FFF2-40B4-BE49-F238E27FC236}">
                <a16:creationId xmlns:a16="http://schemas.microsoft.com/office/drawing/2014/main" id="{FE457E0F-6EF9-074B-AD27-FC119C689E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b="48180"/>
          <a:stretch/>
        </p:blipFill>
        <p:spPr>
          <a:xfrm>
            <a:off x="6227180" y="615038"/>
            <a:ext cx="5906815" cy="274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acceptance_figure-eps-converted-to.png">
            <a:extLst>
              <a:ext uri="{FF2B5EF4-FFF2-40B4-BE49-F238E27FC236}">
                <a16:creationId xmlns:a16="http://schemas.microsoft.com/office/drawing/2014/main" id="{CBEF5E41-C113-6D4B-996E-71B4C9108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3156" y="3883420"/>
            <a:ext cx="8329450" cy="249110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30FB5D-2C34-A448-8296-A56195A9EFA5}"/>
              </a:ext>
            </a:extLst>
          </p:cNvPr>
          <p:cNvSpPr txBox="1"/>
          <p:nvPr/>
        </p:nvSpPr>
        <p:spPr>
          <a:xfrm>
            <a:off x="3367200" y="3455795"/>
            <a:ext cx="2677212" cy="4539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Minimalist </a:t>
            </a:r>
            <a:r>
              <a:rPr kumimoji="0" lang="da-DK" sz="2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Principle</a:t>
            </a:r>
            <a:endParaRPr kumimoji="0" lang="da-DK" sz="2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C4A84-7509-7844-AF58-15AB83129D17}"/>
              </a:ext>
            </a:extLst>
          </p:cNvPr>
          <p:cNvSpPr txBox="1"/>
          <p:nvPr/>
        </p:nvSpPr>
        <p:spPr>
          <a:xfrm>
            <a:off x="8002163" y="3455795"/>
            <a:ext cx="2677212" cy="4539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Brute force</a:t>
            </a:r>
          </a:p>
        </p:txBody>
      </p:sp>
    </p:spTree>
    <p:extLst>
      <p:ext uri="{BB962C8B-B14F-4D97-AF65-F5344CB8AC3E}">
        <p14:creationId xmlns:p14="http://schemas.microsoft.com/office/powerpoint/2010/main" val="301403671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guide_bot</a:t>
            </a:r>
            <a:r>
              <a:rPr lang="da-DK" dirty="0"/>
              <a:t> </a:t>
            </a:r>
            <a:r>
              <a:rPr lang="da-DK" dirty="0" err="1"/>
              <a:t>idea</a:t>
            </a:r>
            <a:endParaRPr dirty="0"/>
          </a:p>
        </p:txBody>
      </p:sp>
      <p:sp>
        <p:nvSpPr>
          <p:cNvPr id="25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9"/>
            <a:ext cx="5227885" cy="454557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503"/>
              </a:spcBef>
              <a:defRPr sz="4200">
                <a:solidFill>
                  <a:srgbClr val="464646"/>
                </a:solidFill>
              </a:defRPr>
            </a:pPr>
            <a:r>
              <a:rPr lang="da-DK" sz="2000" dirty="0"/>
              <a:t>Neutron </a:t>
            </a:r>
            <a:r>
              <a:rPr lang="da-DK" sz="2000" dirty="0" err="1"/>
              <a:t>scattering</a:t>
            </a:r>
            <a:r>
              <a:rPr lang="da-DK" sz="2000" dirty="0"/>
              <a:t> </a:t>
            </a:r>
            <a:r>
              <a:rPr lang="da-DK" sz="2000" dirty="0" err="1"/>
              <a:t>facilities</a:t>
            </a:r>
            <a:r>
              <a:rPr lang="da-DK" sz="2000" dirty="0"/>
              <a:t> has a large </a:t>
            </a:r>
            <a:r>
              <a:rPr lang="da-DK" sz="2000" dirty="0" err="1"/>
              <a:t>requirement</a:t>
            </a:r>
            <a:r>
              <a:rPr lang="da-DK" sz="2000" dirty="0"/>
              <a:t> for guide </a:t>
            </a:r>
            <a:r>
              <a:rPr lang="da-DK" sz="2000" dirty="0" err="1"/>
              <a:t>optimization</a:t>
            </a:r>
            <a:r>
              <a:rPr lang="da-DK" sz="2000" dirty="0"/>
              <a:t> at start-up and in </a:t>
            </a:r>
            <a:r>
              <a:rPr lang="da-DK" sz="2000" dirty="0" err="1"/>
              <a:t>upgrade</a:t>
            </a:r>
            <a:r>
              <a:rPr lang="da-DK" sz="2000" dirty="0"/>
              <a:t> </a:t>
            </a:r>
            <a:r>
              <a:rPr lang="da-DK" sz="2000" dirty="0" err="1"/>
              <a:t>phases</a:t>
            </a:r>
            <a:endParaRPr lang="da-DK" sz="2000" dirty="0"/>
          </a:p>
          <a:p>
            <a:pPr>
              <a:spcBef>
                <a:spcPts val="503"/>
              </a:spcBef>
              <a:defRPr sz="4200">
                <a:solidFill>
                  <a:srgbClr val="464646"/>
                </a:solidFill>
              </a:defRPr>
            </a:pPr>
            <a:r>
              <a:rPr lang="da-DK" sz="2000" dirty="0" err="1"/>
              <a:t>Demands</a:t>
            </a:r>
            <a:r>
              <a:rPr lang="da-DK" sz="2000" dirty="0"/>
              <a:t> and </a:t>
            </a:r>
            <a:r>
              <a:rPr lang="da-DK" sz="2000" dirty="0" err="1"/>
              <a:t>requirements</a:t>
            </a:r>
            <a:r>
              <a:rPr lang="da-DK" sz="2000" dirty="0"/>
              <a:t> </a:t>
            </a:r>
            <a:r>
              <a:rPr lang="da-DK" sz="2000" dirty="0" err="1"/>
              <a:t>change</a:t>
            </a:r>
            <a:r>
              <a:rPr lang="da-DK" sz="2000" dirty="0"/>
              <a:t> </a:t>
            </a:r>
            <a:r>
              <a:rPr lang="da-DK" sz="2000" dirty="0" err="1"/>
              <a:t>rapidly</a:t>
            </a:r>
            <a:endParaRPr lang="da-DK" sz="2000" dirty="0"/>
          </a:p>
          <a:p>
            <a:pPr>
              <a:spcBef>
                <a:spcPts val="503"/>
              </a:spcBef>
              <a:defRPr sz="4200">
                <a:solidFill>
                  <a:srgbClr val="464646"/>
                </a:solidFill>
              </a:defRPr>
            </a:pPr>
            <a:r>
              <a:rPr lang="da-DK" sz="2000" dirty="0" err="1"/>
              <a:t>Many</a:t>
            </a:r>
            <a:r>
              <a:rPr lang="da-DK" sz="2000" dirty="0"/>
              <a:t> </a:t>
            </a:r>
            <a:r>
              <a:rPr lang="da-DK" sz="2000" dirty="0" err="1"/>
              <a:t>viable</a:t>
            </a:r>
            <a:r>
              <a:rPr lang="da-DK" sz="2000" dirty="0"/>
              <a:t> alternatives for </a:t>
            </a:r>
            <a:r>
              <a:rPr lang="da-DK" sz="2000" dirty="0" err="1"/>
              <a:t>each</a:t>
            </a:r>
            <a:r>
              <a:rPr lang="da-DK" sz="2000" dirty="0"/>
              <a:t> instrument</a:t>
            </a:r>
          </a:p>
          <a:p>
            <a:pPr>
              <a:spcBef>
                <a:spcPts val="503"/>
              </a:spcBef>
              <a:defRPr sz="4200">
                <a:solidFill>
                  <a:srgbClr val="464646"/>
                </a:solidFill>
              </a:defRPr>
            </a:pPr>
            <a:r>
              <a:rPr lang="da-DK" sz="2000" dirty="0" err="1"/>
              <a:t>guide_bot</a:t>
            </a:r>
            <a:r>
              <a:rPr lang="da-DK" sz="2000" dirty="0"/>
              <a:t> is an </a:t>
            </a:r>
            <a:r>
              <a:rPr lang="da-DK" sz="2000" dirty="0" err="1"/>
              <a:t>answer</a:t>
            </a:r>
            <a:r>
              <a:rPr lang="da-DK" sz="2000" dirty="0"/>
              <a:t> to </a:t>
            </a:r>
            <a:r>
              <a:rPr lang="da-DK" sz="2000" dirty="0" err="1"/>
              <a:t>this</a:t>
            </a:r>
            <a:r>
              <a:rPr lang="da-DK" sz="2000" dirty="0"/>
              <a:t> situation</a:t>
            </a:r>
          </a:p>
          <a:p>
            <a:endParaRPr sz="2000"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5" name="mcstas_logo_371x218.png">
            <a:extLst>
              <a:ext uri="{FF2B5EF4-FFF2-40B4-BE49-F238E27FC236}">
                <a16:creationId xmlns:a16="http://schemas.microsoft.com/office/drawing/2014/main" id="{BB4813F0-401C-524B-98F3-9C327DC42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01292" y="1706399"/>
            <a:ext cx="1581739" cy="929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Matlablogo.png">
            <a:extLst>
              <a:ext uri="{FF2B5EF4-FFF2-40B4-BE49-F238E27FC236}">
                <a16:creationId xmlns:a16="http://schemas.microsoft.com/office/drawing/2014/main" id="{68F807AD-B04B-1D44-B605-1CE318CF8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93567" y="1610021"/>
            <a:ext cx="2712883" cy="102580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1027">
            <a:extLst>
              <a:ext uri="{FF2B5EF4-FFF2-40B4-BE49-F238E27FC236}">
                <a16:creationId xmlns:a16="http://schemas.microsoft.com/office/drawing/2014/main" id="{5A525409-BF1E-E749-B690-3596447496A8}"/>
              </a:ext>
            </a:extLst>
          </p:cNvPr>
          <p:cNvSpPr/>
          <p:nvPr/>
        </p:nvSpPr>
        <p:spPr>
          <a:xfrm>
            <a:off x="10284991" y="2120506"/>
            <a:ext cx="399600" cy="38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3242" tIns="23242" rIns="23242" bIns="23242" anchor="ctr">
            <a:spAutoFit/>
          </a:bodyPr>
          <a:lstStyle>
            <a:lvl1pPr defTabSz="584200">
              <a:defRPr sz="48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sz="2196"/>
              <a:t>iFit</a:t>
            </a:r>
          </a:p>
        </p:txBody>
      </p:sp>
      <p:pic>
        <p:nvPicPr>
          <p:cNvPr id="8" name="computer.tiff">
            <a:extLst>
              <a:ext uri="{FF2B5EF4-FFF2-40B4-BE49-F238E27FC236}">
                <a16:creationId xmlns:a16="http://schemas.microsoft.com/office/drawing/2014/main" id="{378E4F82-94EC-8D49-9A19-33E1B5CF3E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025643" y="2943385"/>
            <a:ext cx="2259348" cy="33623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309373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dvAuto="0"/>
      <p:bldP spid="6" grpId="0" animBg="1" advAuto="0"/>
      <p:bldP spid="7" grpId="0" animBg="1" advAuto="0"/>
      <p:bldP spid="8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guide_bot</a:t>
            </a:r>
            <a:endParaRPr dirty="0"/>
          </a:p>
        </p:txBody>
      </p:sp>
      <p:sp>
        <p:nvSpPr>
          <p:cNvPr id="25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9"/>
            <a:ext cx="4278760" cy="454557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sz="2400" b="1" dirty="0"/>
              <a:t>Input</a:t>
            </a:r>
            <a:br>
              <a:rPr lang="da-DK" sz="2400" dirty="0"/>
            </a:br>
            <a:r>
              <a:rPr lang="da-DK" sz="2400" dirty="0"/>
              <a:t>    </a:t>
            </a:r>
            <a:r>
              <a:rPr lang="da-DK" sz="2400" u="sng" dirty="0"/>
              <a:t>Job </a:t>
            </a:r>
            <a:r>
              <a:rPr lang="da-DK" sz="2400" u="sng" dirty="0" err="1"/>
              <a:t>description</a:t>
            </a:r>
            <a:endParaRPr lang="da-DK" sz="2400" u="sng" dirty="0"/>
          </a:p>
          <a:p>
            <a:pPr marL="0" indent="0">
              <a:buNone/>
            </a:pPr>
            <a:r>
              <a:rPr lang="da-DK" sz="2400" dirty="0"/>
              <a:t>    </a:t>
            </a:r>
            <a:r>
              <a:rPr lang="da-DK" sz="2400" dirty="0" err="1"/>
              <a:t>Geometry</a:t>
            </a:r>
            <a:r>
              <a:rPr lang="da-DK" sz="2400" dirty="0"/>
              <a:t> </a:t>
            </a:r>
            <a:r>
              <a:rPr lang="da-DK" sz="2400" dirty="0" err="1"/>
              <a:t>string</a:t>
            </a:r>
            <a:endParaRPr lang="da-DK" sz="2400" dirty="0"/>
          </a:p>
          <a:p>
            <a:pPr marL="0" indent="0">
              <a:buNone/>
            </a:pPr>
            <a:endParaRPr lang="da-DK" sz="2400" dirty="0"/>
          </a:p>
          <a:p>
            <a:pPr marL="0" indent="0">
              <a:buNone/>
            </a:pPr>
            <a:r>
              <a:rPr lang="da-DK" sz="2400" b="1" dirty="0" err="1"/>
              <a:t>Optimization</a:t>
            </a:r>
            <a:endParaRPr lang="da-DK" sz="2400" b="1" dirty="0"/>
          </a:p>
          <a:p>
            <a:pPr marL="0" indent="0">
              <a:buNone/>
            </a:pPr>
            <a:r>
              <a:rPr lang="da-DK" sz="2400" dirty="0"/>
              <a:t>    </a:t>
            </a:r>
            <a:r>
              <a:rPr lang="da-DK" sz="2400" dirty="0" err="1"/>
              <a:t>Optimization</a:t>
            </a:r>
            <a:r>
              <a:rPr lang="da-DK" sz="2400" dirty="0"/>
              <a:t> of the guide</a:t>
            </a:r>
          </a:p>
          <a:p>
            <a:pPr marL="0" indent="0">
              <a:buNone/>
            </a:pPr>
            <a:endParaRPr lang="da-DK" sz="2400" dirty="0"/>
          </a:p>
          <a:p>
            <a:pPr marL="0" indent="0">
              <a:buNone/>
            </a:pPr>
            <a:r>
              <a:rPr lang="da-DK" sz="2400" b="1" dirty="0"/>
              <a:t>Output</a:t>
            </a:r>
          </a:p>
          <a:p>
            <a:pPr marL="0" indent="0">
              <a:buNone/>
            </a:pPr>
            <a:r>
              <a:rPr lang="da-DK" sz="2400" dirty="0"/>
              <a:t>    Guide </a:t>
            </a:r>
            <a:r>
              <a:rPr lang="da-DK" sz="2400" dirty="0" err="1"/>
              <a:t>characterization</a:t>
            </a:r>
            <a:endParaRPr lang="da-DK" sz="2400" dirty="0"/>
          </a:p>
          <a:p>
            <a:pPr marL="0" indent="0">
              <a:buNone/>
            </a:pPr>
            <a:r>
              <a:rPr lang="da-DK" sz="2400" dirty="0"/>
              <a:t>    Scan of </a:t>
            </a:r>
            <a:r>
              <a:rPr lang="da-DK" sz="2400" dirty="0" err="1"/>
              <a:t>optimizations</a:t>
            </a:r>
            <a:endParaRPr sz="2400"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7BA3061-EC15-1A43-8F6C-63BC7936E9AD}"/>
              </a:ext>
            </a:extLst>
          </p:cNvPr>
          <p:cNvSpPr txBox="1">
            <a:spLocks/>
          </p:cNvSpPr>
          <p:nvPr/>
        </p:nvSpPr>
        <p:spPr>
          <a:xfrm>
            <a:off x="6447099" y="1997500"/>
            <a:ext cx="5059351" cy="4254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lang="da-DK" sz="2400" dirty="0" err="1"/>
              <a:t>Description</a:t>
            </a:r>
            <a:r>
              <a:rPr lang="da-DK" sz="2400" dirty="0"/>
              <a:t> of </a:t>
            </a:r>
            <a:r>
              <a:rPr lang="da-DK" sz="2400" dirty="0" err="1"/>
              <a:t>desired</a:t>
            </a:r>
            <a:r>
              <a:rPr lang="da-DK" sz="2400" dirty="0"/>
              <a:t> </a:t>
            </a:r>
            <a:r>
              <a:rPr lang="da-DK" sz="2400" dirty="0" err="1"/>
              <a:t>beam</a:t>
            </a:r>
            <a:endParaRPr lang="da-DK" sz="2400" dirty="0"/>
          </a:p>
          <a:p>
            <a:pPr hangingPunct="1">
              <a:lnSpc>
                <a:spcPct val="150000"/>
              </a:lnSpc>
            </a:pPr>
            <a:r>
              <a:rPr lang="da-DK" sz="2400" dirty="0"/>
              <a:t>Instrument </a:t>
            </a:r>
            <a:r>
              <a:rPr lang="da-DK" sz="2400" dirty="0" err="1"/>
              <a:t>length</a:t>
            </a:r>
            <a:endParaRPr lang="da-DK" sz="2400" dirty="0"/>
          </a:p>
          <a:p>
            <a:pPr hangingPunct="1">
              <a:lnSpc>
                <a:spcPct val="150000"/>
              </a:lnSpc>
            </a:pPr>
            <a:r>
              <a:rPr lang="da-DK" sz="2400" dirty="0"/>
              <a:t>Facility information</a:t>
            </a:r>
          </a:p>
          <a:p>
            <a:pPr hangingPunct="1">
              <a:lnSpc>
                <a:spcPct val="150000"/>
              </a:lnSpc>
            </a:pPr>
            <a:r>
              <a:rPr lang="da-DK" sz="2400" dirty="0"/>
              <a:t>Computing options</a:t>
            </a:r>
          </a:p>
          <a:p>
            <a:pPr hangingPunct="1">
              <a:lnSpc>
                <a:spcPct val="150000"/>
              </a:lnSpc>
            </a:pPr>
            <a:r>
              <a:rPr lang="da-DK" sz="2400" dirty="0"/>
              <a:t>Coating </a:t>
            </a:r>
            <a:r>
              <a:rPr lang="da-DK" sz="2400" dirty="0" err="1"/>
              <a:t>description</a:t>
            </a:r>
            <a:r>
              <a:rPr lang="da-DK" sz="2400" dirty="0"/>
              <a:t> (not </a:t>
            </a:r>
            <a:r>
              <a:rPr lang="da-DK" sz="2400" dirty="0" err="1"/>
              <a:t>optimized</a:t>
            </a:r>
            <a:r>
              <a:rPr lang="da-DK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4987233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guide_bot</a:t>
            </a:r>
            <a:endParaRPr dirty="0"/>
          </a:p>
        </p:txBody>
      </p:sp>
      <p:sp>
        <p:nvSpPr>
          <p:cNvPr id="25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9"/>
            <a:ext cx="4278760" cy="454557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sz="2400" b="1" dirty="0"/>
              <a:t>Input</a:t>
            </a:r>
            <a:br>
              <a:rPr lang="da-DK" sz="2400" dirty="0"/>
            </a:br>
            <a:r>
              <a:rPr lang="da-DK" sz="2400" dirty="0"/>
              <a:t>    Job </a:t>
            </a:r>
            <a:r>
              <a:rPr lang="da-DK" sz="2400" dirty="0" err="1"/>
              <a:t>description</a:t>
            </a:r>
            <a:endParaRPr lang="da-DK" sz="2400" dirty="0"/>
          </a:p>
          <a:p>
            <a:pPr marL="0" indent="0">
              <a:buNone/>
            </a:pPr>
            <a:r>
              <a:rPr lang="da-DK" sz="2400" dirty="0"/>
              <a:t>    </a:t>
            </a:r>
            <a:r>
              <a:rPr lang="da-DK" sz="2400" u="sng" dirty="0" err="1"/>
              <a:t>Geometry</a:t>
            </a:r>
            <a:r>
              <a:rPr lang="da-DK" sz="2400" u="sng" dirty="0"/>
              <a:t> </a:t>
            </a:r>
            <a:r>
              <a:rPr lang="da-DK" sz="2400" u="sng" dirty="0" err="1"/>
              <a:t>string</a:t>
            </a:r>
            <a:endParaRPr lang="da-DK" sz="2400" u="sng" dirty="0"/>
          </a:p>
          <a:p>
            <a:pPr marL="0" indent="0">
              <a:buNone/>
            </a:pPr>
            <a:endParaRPr lang="da-DK" sz="2400" dirty="0"/>
          </a:p>
          <a:p>
            <a:pPr marL="0" indent="0">
              <a:buNone/>
            </a:pPr>
            <a:r>
              <a:rPr lang="da-DK" sz="2400" b="1" dirty="0" err="1"/>
              <a:t>Optimization</a:t>
            </a:r>
            <a:endParaRPr lang="da-DK" sz="2400" b="1" dirty="0"/>
          </a:p>
          <a:p>
            <a:pPr marL="0" indent="0">
              <a:buNone/>
            </a:pPr>
            <a:r>
              <a:rPr lang="da-DK" sz="2400" dirty="0"/>
              <a:t>    </a:t>
            </a:r>
            <a:r>
              <a:rPr lang="da-DK" sz="2400" dirty="0" err="1"/>
              <a:t>Optimization</a:t>
            </a:r>
            <a:r>
              <a:rPr lang="da-DK" sz="2400" dirty="0"/>
              <a:t> of the guide</a:t>
            </a:r>
          </a:p>
          <a:p>
            <a:pPr marL="0" indent="0">
              <a:buNone/>
            </a:pPr>
            <a:endParaRPr lang="da-DK" sz="2400" dirty="0"/>
          </a:p>
          <a:p>
            <a:pPr marL="0" indent="0">
              <a:buNone/>
            </a:pPr>
            <a:r>
              <a:rPr lang="da-DK" sz="2400" b="1" dirty="0"/>
              <a:t>Output</a:t>
            </a:r>
          </a:p>
          <a:p>
            <a:pPr marL="0" indent="0">
              <a:buNone/>
            </a:pPr>
            <a:r>
              <a:rPr lang="da-DK" sz="2400" dirty="0"/>
              <a:t>    Guide </a:t>
            </a:r>
            <a:r>
              <a:rPr lang="da-DK" sz="2400" dirty="0" err="1"/>
              <a:t>characterization</a:t>
            </a:r>
            <a:endParaRPr lang="da-DK" sz="2400" dirty="0"/>
          </a:p>
          <a:p>
            <a:pPr marL="0" indent="0">
              <a:buNone/>
            </a:pPr>
            <a:r>
              <a:rPr lang="da-DK" sz="2400" dirty="0"/>
              <a:t>    Scan of </a:t>
            </a:r>
            <a:r>
              <a:rPr lang="da-DK" sz="2400" dirty="0" err="1"/>
              <a:t>optimizations</a:t>
            </a:r>
            <a:endParaRPr sz="2400"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grpSp>
        <p:nvGrpSpPr>
          <p:cNvPr id="6" name="Group 1045">
            <a:extLst>
              <a:ext uri="{FF2B5EF4-FFF2-40B4-BE49-F238E27FC236}">
                <a16:creationId xmlns:a16="http://schemas.microsoft.com/office/drawing/2014/main" id="{8193217F-23F8-8441-80A9-D2AD3B2FFD69}"/>
              </a:ext>
            </a:extLst>
          </p:cNvPr>
          <p:cNvGrpSpPr/>
          <p:nvPr/>
        </p:nvGrpSpPr>
        <p:grpSpPr>
          <a:xfrm>
            <a:off x="5820001" y="3525191"/>
            <a:ext cx="6171038" cy="1939670"/>
            <a:chOff x="-139700" y="-139699"/>
            <a:chExt cx="13487923" cy="4239501"/>
          </a:xfrm>
        </p:grpSpPr>
        <p:grpSp>
          <p:nvGrpSpPr>
            <p:cNvPr id="8" name="Group 1040">
              <a:extLst>
                <a:ext uri="{FF2B5EF4-FFF2-40B4-BE49-F238E27FC236}">
                  <a16:creationId xmlns:a16="http://schemas.microsoft.com/office/drawing/2014/main" id="{34C9DEC0-D68F-8442-8BAA-5E488A72CF13}"/>
                </a:ext>
              </a:extLst>
            </p:cNvPr>
            <p:cNvGrpSpPr/>
            <p:nvPr/>
          </p:nvGrpSpPr>
          <p:grpSpPr>
            <a:xfrm>
              <a:off x="-139701" y="-139700"/>
              <a:ext cx="13487925" cy="4239502"/>
              <a:chOff x="0" y="0"/>
              <a:chExt cx="13487923" cy="4239501"/>
            </a:xfrm>
          </p:grpSpPr>
          <p:sp>
            <p:nvSpPr>
              <p:cNvPr id="13" name="Shape 1039">
                <a:extLst>
                  <a:ext uri="{FF2B5EF4-FFF2-40B4-BE49-F238E27FC236}">
                    <a16:creationId xmlns:a16="http://schemas.microsoft.com/office/drawing/2014/main" id="{1A895AFC-EBE0-EE40-A2F6-792D577215C2}"/>
                  </a:ext>
                </a:extLst>
              </p:cNvPr>
              <p:cNvSpPr/>
              <p:nvPr/>
            </p:nvSpPr>
            <p:spPr>
              <a:xfrm>
                <a:off x="139700" y="139700"/>
                <a:ext cx="13208524" cy="396010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23242" tIns="23242" rIns="23242" bIns="23242" numCol="1" anchor="ctr">
                <a:noAutofit/>
              </a:bodyPr>
              <a:lstStyle/>
              <a:p>
                <a:pPr defTabSz="267272">
                  <a:defRPr sz="3600">
                    <a:solidFill>
                      <a:srgbClr val="535353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pPr>
                <a:endParaRPr sz="1647"/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E9B62DD3-D807-6D4C-930E-8C3DC6B96558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-1" y="0"/>
                <a:ext cx="13487925" cy="4239502"/>
              </a:xfrm>
              <a:prstGeom prst="rect">
                <a:avLst/>
              </a:prstGeom>
              <a:effectLst/>
            </p:spPr>
          </p:pic>
        </p:grpSp>
        <p:sp>
          <p:nvSpPr>
            <p:cNvPr id="9" name="Shape 1041">
              <a:extLst>
                <a:ext uri="{FF2B5EF4-FFF2-40B4-BE49-F238E27FC236}">
                  <a16:creationId xmlns:a16="http://schemas.microsoft.com/office/drawing/2014/main" id="{458EA2D1-2493-1F46-8207-AFF59FFFA15C}"/>
                </a:ext>
              </a:extLst>
            </p:cNvPr>
            <p:cNvSpPr/>
            <p:nvPr/>
          </p:nvSpPr>
          <p:spPr>
            <a:xfrm>
              <a:off x="240565" y="166977"/>
              <a:ext cx="188028" cy="3626148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3242" tIns="23242" rIns="23242" bIns="23242" numCol="1" anchor="ctr">
              <a:noAutofit/>
            </a:bodyPr>
            <a:lstStyle/>
            <a:p>
              <a:pPr defTabSz="267272">
                <a:defRPr sz="36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1647"/>
            </a:p>
          </p:txBody>
        </p:sp>
        <p:sp>
          <p:nvSpPr>
            <p:cNvPr id="10" name="Shape 1042">
              <a:extLst>
                <a:ext uri="{FF2B5EF4-FFF2-40B4-BE49-F238E27FC236}">
                  <a16:creationId xmlns:a16="http://schemas.microsoft.com/office/drawing/2014/main" id="{59ED88D8-60C5-044E-AB00-A0B5DDA06A2D}"/>
                </a:ext>
              </a:extLst>
            </p:cNvPr>
            <p:cNvSpPr/>
            <p:nvPr/>
          </p:nvSpPr>
          <p:spPr>
            <a:xfrm>
              <a:off x="12713158" y="1378711"/>
              <a:ext cx="188028" cy="119921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3242" tIns="23242" rIns="23242" bIns="23242" numCol="1" anchor="ctr">
              <a:noAutofit/>
            </a:bodyPr>
            <a:lstStyle/>
            <a:p>
              <a:pPr defTabSz="267272">
                <a:defRPr sz="36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1647"/>
            </a:p>
          </p:txBody>
        </p:sp>
        <p:sp>
          <p:nvSpPr>
            <p:cNvPr id="11" name="Shape 1043">
              <a:extLst>
                <a:ext uri="{FF2B5EF4-FFF2-40B4-BE49-F238E27FC236}">
                  <a16:creationId xmlns:a16="http://schemas.microsoft.com/office/drawing/2014/main" id="{924B3B9F-8AE3-1A4D-BFF5-F328D8C64037}"/>
                </a:ext>
              </a:extLst>
            </p:cNvPr>
            <p:cNvSpPr/>
            <p:nvPr/>
          </p:nvSpPr>
          <p:spPr>
            <a:xfrm>
              <a:off x="2181677" y="786789"/>
              <a:ext cx="9498687" cy="385757"/>
            </a:xfrm>
            <a:prstGeom prst="line">
              <a:avLst/>
            </a:prstGeom>
            <a:noFill/>
            <a:ln w="63500" cap="flat">
              <a:solidFill>
                <a:srgbClr val="5A5F5E"/>
              </a:solidFill>
              <a:prstDash val="solid"/>
              <a:miter lim="400000"/>
            </a:ln>
            <a:effectLst/>
          </p:spPr>
          <p:txBody>
            <a:bodyPr wrap="square" lIns="23242" tIns="23242" rIns="23242" bIns="23242" numCol="1" anchor="ctr">
              <a:noAutofit/>
            </a:bodyPr>
            <a:lstStyle/>
            <a:p>
              <a:pPr defTabSz="267272">
                <a:defRPr sz="3600">
                  <a:solidFill>
                    <a:srgbClr val="535353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1647"/>
            </a:p>
          </p:txBody>
        </p:sp>
        <p:sp>
          <p:nvSpPr>
            <p:cNvPr id="12" name="Shape 1044">
              <a:extLst>
                <a:ext uri="{FF2B5EF4-FFF2-40B4-BE49-F238E27FC236}">
                  <a16:creationId xmlns:a16="http://schemas.microsoft.com/office/drawing/2014/main" id="{70C138BD-CDC3-0348-A489-1696F13BBFF7}"/>
                </a:ext>
              </a:extLst>
            </p:cNvPr>
            <p:cNvSpPr/>
            <p:nvPr/>
          </p:nvSpPr>
          <p:spPr>
            <a:xfrm flipV="1">
              <a:off x="2181677" y="2811583"/>
              <a:ext cx="9498687" cy="385757"/>
            </a:xfrm>
            <a:prstGeom prst="line">
              <a:avLst/>
            </a:prstGeom>
            <a:noFill/>
            <a:ln w="63500" cap="flat">
              <a:solidFill>
                <a:srgbClr val="5A5F5E"/>
              </a:solidFill>
              <a:prstDash val="solid"/>
              <a:miter lim="400000"/>
            </a:ln>
            <a:effectLst/>
          </p:spPr>
          <p:txBody>
            <a:bodyPr wrap="square" lIns="23242" tIns="23242" rIns="23242" bIns="23242" numCol="1" anchor="ctr">
              <a:noAutofit/>
            </a:bodyPr>
            <a:lstStyle/>
            <a:p>
              <a:pPr defTabSz="267272">
                <a:defRPr sz="3600">
                  <a:solidFill>
                    <a:srgbClr val="535353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1647"/>
            </a:p>
          </p:txBody>
        </p:sp>
      </p:grpSp>
      <p:sp>
        <p:nvSpPr>
          <p:cNvPr id="15" name="Shape 1046">
            <a:extLst>
              <a:ext uri="{FF2B5EF4-FFF2-40B4-BE49-F238E27FC236}">
                <a16:creationId xmlns:a16="http://schemas.microsoft.com/office/drawing/2014/main" id="{CFB0553C-A864-6B4F-A762-B66F7491FDB6}"/>
              </a:ext>
            </a:extLst>
          </p:cNvPr>
          <p:cNvSpPr/>
          <p:nvPr/>
        </p:nvSpPr>
        <p:spPr>
          <a:xfrm>
            <a:off x="5883918" y="2768781"/>
            <a:ext cx="6043205" cy="53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3242" tIns="23242" rIns="23242" bIns="23242" anchor="b">
            <a:normAutofit lnSpcReduction="10000"/>
          </a:bodyPr>
          <a:lstStyle>
            <a:lvl1pPr defTabSz="525779">
              <a:defRPr sz="7019"/>
            </a:lvl1pPr>
          </a:lstStyle>
          <a:p>
            <a:pPr algn="ctr"/>
            <a:r>
              <a:rPr sz="3211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37701003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guide_bot</a:t>
            </a:r>
            <a:endParaRPr dirty="0"/>
          </a:p>
        </p:txBody>
      </p:sp>
      <p:sp>
        <p:nvSpPr>
          <p:cNvPr id="25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9"/>
            <a:ext cx="4278760" cy="454557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sz="2400" b="1" dirty="0"/>
              <a:t>Input</a:t>
            </a:r>
            <a:br>
              <a:rPr lang="da-DK" sz="2400" dirty="0"/>
            </a:br>
            <a:r>
              <a:rPr lang="da-DK" sz="2400" dirty="0"/>
              <a:t>    Job </a:t>
            </a:r>
            <a:r>
              <a:rPr lang="da-DK" sz="2400" dirty="0" err="1"/>
              <a:t>description</a:t>
            </a:r>
            <a:endParaRPr lang="da-DK" sz="2400" dirty="0"/>
          </a:p>
          <a:p>
            <a:pPr marL="0" indent="0">
              <a:buNone/>
            </a:pPr>
            <a:r>
              <a:rPr lang="da-DK" sz="2400" dirty="0"/>
              <a:t>    </a:t>
            </a:r>
            <a:r>
              <a:rPr lang="da-DK" sz="2400" u="sng" dirty="0" err="1"/>
              <a:t>Geometry</a:t>
            </a:r>
            <a:r>
              <a:rPr lang="da-DK" sz="2400" u="sng" dirty="0"/>
              <a:t> </a:t>
            </a:r>
            <a:r>
              <a:rPr lang="da-DK" sz="2400" u="sng" dirty="0" err="1"/>
              <a:t>string</a:t>
            </a:r>
            <a:endParaRPr lang="da-DK" sz="2400" u="sng" dirty="0"/>
          </a:p>
          <a:p>
            <a:pPr marL="0" indent="0">
              <a:buNone/>
            </a:pPr>
            <a:endParaRPr lang="da-DK" sz="2400" dirty="0"/>
          </a:p>
          <a:p>
            <a:pPr marL="0" indent="0">
              <a:buNone/>
            </a:pPr>
            <a:r>
              <a:rPr lang="da-DK" sz="2400" b="1" dirty="0" err="1"/>
              <a:t>Optimization</a:t>
            </a:r>
            <a:endParaRPr lang="da-DK" sz="2400" b="1" dirty="0"/>
          </a:p>
          <a:p>
            <a:pPr marL="0" indent="0">
              <a:buNone/>
            </a:pPr>
            <a:r>
              <a:rPr lang="da-DK" sz="2400" dirty="0"/>
              <a:t>    </a:t>
            </a:r>
            <a:r>
              <a:rPr lang="da-DK" sz="2400" dirty="0" err="1"/>
              <a:t>Optimization</a:t>
            </a:r>
            <a:r>
              <a:rPr lang="da-DK" sz="2400" dirty="0"/>
              <a:t> of the guide</a:t>
            </a:r>
          </a:p>
          <a:p>
            <a:pPr marL="0" indent="0">
              <a:buNone/>
            </a:pPr>
            <a:endParaRPr lang="da-DK" sz="2400" dirty="0"/>
          </a:p>
          <a:p>
            <a:pPr marL="0" indent="0">
              <a:buNone/>
            </a:pPr>
            <a:r>
              <a:rPr lang="da-DK" sz="2400" b="1" dirty="0"/>
              <a:t>Output</a:t>
            </a:r>
          </a:p>
          <a:p>
            <a:pPr marL="0" indent="0">
              <a:buNone/>
            </a:pPr>
            <a:r>
              <a:rPr lang="da-DK" sz="2400" dirty="0"/>
              <a:t>    Guide </a:t>
            </a:r>
            <a:r>
              <a:rPr lang="da-DK" sz="2400" dirty="0" err="1"/>
              <a:t>characterization</a:t>
            </a:r>
            <a:endParaRPr lang="da-DK" sz="2400" dirty="0"/>
          </a:p>
          <a:p>
            <a:pPr marL="0" indent="0">
              <a:buNone/>
            </a:pPr>
            <a:r>
              <a:rPr lang="da-DK" sz="2400" dirty="0"/>
              <a:t>    Scan of </a:t>
            </a:r>
            <a:r>
              <a:rPr lang="da-DK" sz="2400" dirty="0" err="1"/>
              <a:t>optimizations</a:t>
            </a:r>
            <a:endParaRPr sz="2400"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grpSp>
        <p:nvGrpSpPr>
          <p:cNvPr id="6" name="Group 1060">
            <a:extLst>
              <a:ext uri="{FF2B5EF4-FFF2-40B4-BE49-F238E27FC236}">
                <a16:creationId xmlns:a16="http://schemas.microsoft.com/office/drawing/2014/main" id="{B5792AF3-3B22-E84F-9D67-FB7EE9FBFA29}"/>
              </a:ext>
            </a:extLst>
          </p:cNvPr>
          <p:cNvGrpSpPr/>
          <p:nvPr/>
        </p:nvGrpSpPr>
        <p:grpSpPr>
          <a:xfrm>
            <a:off x="5818582" y="3525190"/>
            <a:ext cx="6170798" cy="1939599"/>
            <a:chOff x="-139700" y="-139700"/>
            <a:chExt cx="13487400" cy="4239344"/>
          </a:xfrm>
        </p:grpSpPr>
        <p:grpSp>
          <p:nvGrpSpPr>
            <p:cNvPr id="8" name="Group 1053">
              <a:extLst>
                <a:ext uri="{FF2B5EF4-FFF2-40B4-BE49-F238E27FC236}">
                  <a16:creationId xmlns:a16="http://schemas.microsoft.com/office/drawing/2014/main" id="{3213CCA6-D3C8-494B-8B7F-4FC321BB9CE8}"/>
                </a:ext>
              </a:extLst>
            </p:cNvPr>
            <p:cNvGrpSpPr/>
            <p:nvPr/>
          </p:nvGrpSpPr>
          <p:grpSpPr>
            <a:xfrm>
              <a:off x="-139701" y="-139701"/>
              <a:ext cx="13487401" cy="4239346"/>
              <a:chOff x="0" y="0"/>
              <a:chExt cx="13487400" cy="4239344"/>
            </a:xfrm>
          </p:grpSpPr>
          <p:sp>
            <p:nvSpPr>
              <p:cNvPr id="15" name="Shape 1052">
                <a:extLst>
                  <a:ext uri="{FF2B5EF4-FFF2-40B4-BE49-F238E27FC236}">
                    <a16:creationId xmlns:a16="http://schemas.microsoft.com/office/drawing/2014/main" id="{C0EE278F-BB29-9B40-A5A4-05ABC9A84160}"/>
                  </a:ext>
                </a:extLst>
              </p:cNvPr>
              <p:cNvSpPr/>
              <p:nvPr/>
            </p:nvSpPr>
            <p:spPr>
              <a:xfrm>
                <a:off x="139700" y="139700"/>
                <a:ext cx="13208000" cy="395994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23242" tIns="23242" rIns="23242" bIns="23242" numCol="1" anchor="ctr">
                <a:noAutofit/>
              </a:bodyPr>
              <a:lstStyle/>
              <a:p>
                <a:pPr defTabSz="267272">
                  <a:defRPr sz="3600">
                    <a:solidFill>
                      <a:srgbClr val="535353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pPr>
                <a:endParaRPr sz="1647"/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94472574-B39B-0D46-ADD3-0B9D66836DCF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-1" y="-1"/>
                <a:ext cx="13487401" cy="4239346"/>
              </a:xfrm>
              <a:prstGeom prst="rect">
                <a:avLst/>
              </a:prstGeom>
              <a:effectLst/>
            </p:spPr>
          </p:pic>
        </p:grpSp>
        <p:sp>
          <p:nvSpPr>
            <p:cNvPr id="9" name="Shape 1054">
              <a:extLst>
                <a:ext uri="{FF2B5EF4-FFF2-40B4-BE49-F238E27FC236}">
                  <a16:creationId xmlns:a16="http://schemas.microsoft.com/office/drawing/2014/main" id="{D9388E8B-10EF-E34E-AD39-DC5A275436CB}"/>
                </a:ext>
              </a:extLst>
            </p:cNvPr>
            <p:cNvSpPr/>
            <p:nvPr/>
          </p:nvSpPr>
          <p:spPr>
            <a:xfrm>
              <a:off x="240556" y="166970"/>
              <a:ext cx="188020" cy="362600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3242" tIns="23242" rIns="23242" bIns="23242" numCol="1" anchor="ctr">
              <a:noAutofit/>
            </a:bodyPr>
            <a:lstStyle/>
            <a:p>
              <a:pPr defTabSz="267272">
                <a:defRPr sz="36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1647"/>
            </a:p>
          </p:txBody>
        </p:sp>
        <p:sp>
          <p:nvSpPr>
            <p:cNvPr id="10" name="Shape 1055">
              <a:extLst>
                <a:ext uri="{FF2B5EF4-FFF2-40B4-BE49-F238E27FC236}">
                  <a16:creationId xmlns:a16="http://schemas.microsoft.com/office/drawing/2014/main" id="{4C4A1001-91FB-554E-AD8B-DFB8B6AA2C1F}"/>
                </a:ext>
              </a:extLst>
            </p:cNvPr>
            <p:cNvSpPr/>
            <p:nvPr/>
          </p:nvSpPr>
          <p:spPr>
            <a:xfrm>
              <a:off x="12712654" y="1378657"/>
              <a:ext cx="188020" cy="119917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3242" tIns="23242" rIns="23242" bIns="23242" numCol="1" anchor="ctr">
              <a:noAutofit/>
            </a:bodyPr>
            <a:lstStyle/>
            <a:p>
              <a:pPr defTabSz="267272">
                <a:defRPr sz="36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1647"/>
            </a:p>
          </p:txBody>
        </p:sp>
        <p:sp>
          <p:nvSpPr>
            <p:cNvPr id="11" name="Shape 1056">
              <a:extLst>
                <a:ext uri="{FF2B5EF4-FFF2-40B4-BE49-F238E27FC236}">
                  <a16:creationId xmlns:a16="http://schemas.microsoft.com/office/drawing/2014/main" id="{460371D6-2545-6B4D-A026-C434A4E0B7C6}"/>
                </a:ext>
              </a:extLst>
            </p:cNvPr>
            <p:cNvSpPr/>
            <p:nvPr/>
          </p:nvSpPr>
          <p:spPr>
            <a:xfrm flipV="1">
              <a:off x="2181591" y="448838"/>
              <a:ext cx="4390511" cy="337921"/>
            </a:xfrm>
            <a:prstGeom prst="line">
              <a:avLst/>
            </a:prstGeom>
            <a:noFill/>
            <a:ln w="63500" cap="flat">
              <a:solidFill>
                <a:srgbClr val="5A5F5E"/>
              </a:solidFill>
              <a:prstDash val="solid"/>
              <a:miter lim="400000"/>
            </a:ln>
            <a:effectLst/>
          </p:spPr>
          <p:txBody>
            <a:bodyPr wrap="square" lIns="23242" tIns="23242" rIns="23242" bIns="23242" numCol="1" anchor="ctr">
              <a:noAutofit/>
            </a:bodyPr>
            <a:lstStyle/>
            <a:p>
              <a:pPr defTabSz="267272">
                <a:defRPr sz="3600">
                  <a:solidFill>
                    <a:srgbClr val="535353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1647"/>
            </a:p>
          </p:txBody>
        </p:sp>
        <p:sp>
          <p:nvSpPr>
            <p:cNvPr id="12" name="Shape 1057">
              <a:extLst>
                <a:ext uri="{FF2B5EF4-FFF2-40B4-BE49-F238E27FC236}">
                  <a16:creationId xmlns:a16="http://schemas.microsoft.com/office/drawing/2014/main" id="{86080D09-22DB-4E4F-956F-354B7501DB55}"/>
                </a:ext>
              </a:extLst>
            </p:cNvPr>
            <p:cNvSpPr/>
            <p:nvPr/>
          </p:nvSpPr>
          <p:spPr>
            <a:xfrm>
              <a:off x="2181591" y="3197213"/>
              <a:ext cx="4340639" cy="333403"/>
            </a:xfrm>
            <a:prstGeom prst="line">
              <a:avLst/>
            </a:prstGeom>
            <a:noFill/>
            <a:ln w="63500" cap="flat">
              <a:solidFill>
                <a:srgbClr val="5A5F5E"/>
              </a:solidFill>
              <a:prstDash val="solid"/>
              <a:miter lim="400000"/>
            </a:ln>
            <a:effectLst/>
          </p:spPr>
          <p:txBody>
            <a:bodyPr wrap="square" lIns="23242" tIns="23242" rIns="23242" bIns="23242" numCol="1" anchor="ctr">
              <a:noAutofit/>
            </a:bodyPr>
            <a:lstStyle/>
            <a:p>
              <a:pPr defTabSz="267272">
                <a:defRPr sz="3600">
                  <a:solidFill>
                    <a:srgbClr val="535353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1647"/>
            </a:p>
          </p:txBody>
        </p:sp>
        <p:sp>
          <p:nvSpPr>
            <p:cNvPr id="13" name="Shape 1058">
              <a:extLst>
                <a:ext uri="{FF2B5EF4-FFF2-40B4-BE49-F238E27FC236}">
                  <a16:creationId xmlns:a16="http://schemas.microsoft.com/office/drawing/2014/main" id="{7A1D5306-11F5-4E44-9B5B-A123801531D8}"/>
                </a:ext>
              </a:extLst>
            </p:cNvPr>
            <p:cNvSpPr/>
            <p:nvPr/>
          </p:nvSpPr>
          <p:spPr>
            <a:xfrm flipV="1">
              <a:off x="6512767" y="2802097"/>
              <a:ext cx="5109658" cy="728802"/>
            </a:xfrm>
            <a:prstGeom prst="line">
              <a:avLst/>
            </a:prstGeom>
            <a:noFill/>
            <a:ln w="63500" cap="flat">
              <a:solidFill>
                <a:srgbClr val="5A5F5E"/>
              </a:solidFill>
              <a:prstDash val="solid"/>
              <a:miter lim="400000"/>
            </a:ln>
            <a:effectLst/>
          </p:spPr>
          <p:txBody>
            <a:bodyPr wrap="square" lIns="23242" tIns="23242" rIns="23242" bIns="23242" numCol="1" anchor="ctr">
              <a:noAutofit/>
            </a:bodyPr>
            <a:lstStyle/>
            <a:p>
              <a:pPr defTabSz="267272">
                <a:defRPr sz="3600">
                  <a:solidFill>
                    <a:srgbClr val="535353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1647"/>
            </a:p>
          </p:txBody>
        </p:sp>
        <p:sp>
          <p:nvSpPr>
            <p:cNvPr id="14" name="Shape 1059">
              <a:extLst>
                <a:ext uri="{FF2B5EF4-FFF2-40B4-BE49-F238E27FC236}">
                  <a16:creationId xmlns:a16="http://schemas.microsoft.com/office/drawing/2014/main" id="{70F7D453-ED7F-2246-A342-019C58914A05}"/>
                </a:ext>
              </a:extLst>
            </p:cNvPr>
            <p:cNvSpPr/>
            <p:nvPr/>
          </p:nvSpPr>
          <p:spPr>
            <a:xfrm>
              <a:off x="6562590" y="452988"/>
              <a:ext cx="5059835" cy="728800"/>
            </a:xfrm>
            <a:prstGeom prst="line">
              <a:avLst/>
            </a:prstGeom>
            <a:noFill/>
            <a:ln w="63500" cap="flat">
              <a:solidFill>
                <a:srgbClr val="5A5F5E"/>
              </a:solidFill>
              <a:prstDash val="solid"/>
              <a:miter lim="400000"/>
            </a:ln>
            <a:effectLst/>
          </p:spPr>
          <p:txBody>
            <a:bodyPr wrap="square" lIns="23242" tIns="23242" rIns="23242" bIns="23242" numCol="1" anchor="ctr">
              <a:noAutofit/>
            </a:bodyPr>
            <a:lstStyle/>
            <a:p>
              <a:pPr defTabSz="267272">
                <a:defRPr sz="3600">
                  <a:solidFill>
                    <a:srgbClr val="535353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1647"/>
            </a:p>
          </p:txBody>
        </p:sp>
      </p:grpSp>
      <p:sp>
        <p:nvSpPr>
          <p:cNvPr id="17" name="Shape 1061">
            <a:extLst>
              <a:ext uri="{FF2B5EF4-FFF2-40B4-BE49-F238E27FC236}">
                <a16:creationId xmlns:a16="http://schemas.microsoft.com/office/drawing/2014/main" id="{EB7FB1EA-488A-E545-B59A-07F53CDEDEA2}"/>
              </a:ext>
            </a:extLst>
          </p:cNvPr>
          <p:cNvSpPr/>
          <p:nvPr/>
        </p:nvSpPr>
        <p:spPr>
          <a:xfrm>
            <a:off x="5883918" y="2768780"/>
            <a:ext cx="6043205" cy="53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3242" tIns="23242" rIns="23242" bIns="23242" anchor="b">
            <a:normAutofit lnSpcReduction="10000"/>
          </a:bodyPr>
          <a:lstStyle>
            <a:lvl1pPr defTabSz="525779">
              <a:defRPr sz="7019"/>
            </a:lvl1pPr>
          </a:lstStyle>
          <a:p>
            <a:pPr algn="ctr"/>
            <a:r>
              <a:rPr sz="3211" dirty="0"/>
              <a:t>S S</a:t>
            </a:r>
          </a:p>
        </p:txBody>
      </p:sp>
    </p:spTree>
    <p:extLst>
      <p:ext uri="{BB962C8B-B14F-4D97-AF65-F5344CB8AC3E}">
        <p14:creationId xmlns:p14="http://schemas.microsoft.com/office/powerpoint/2010/main" val="253223062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guide_bot</a:t>
            </a:r>
            <a:endParaRPr dirty="0"/>
          </a:p>
        </p:txBody>
      </p:sp>
      <p:sp>
        <p:nvSpPr>
          <p:cNvPr id="25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9"/>
            <a:ext cx="4278760" cy="454557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sz="2400" b="1" dirty="0"/>
              <a:t>Input</a:t>
            </a:r>
            <a:br>
              <a:rPr lang="da-DK" sz="2400" dirty="0"/>
            </a:br>
            <a:r>
              <a:rPr lang="da-DK" sz="2400" dirty="0"/>
              <a:t>    Job </a:t>
            </a:r>
            <a:r>
              <a:rPr lang="da-DK" sz="2400" dirty="0" err="1"/>
              <a:t>description</a:t>
            </a:r>
            <a:endParaRPr lang="da-DK" sz="2400" dirty="0"/>
          </a:p>
          <a:p>
            <a:pPr marL="0" indent="0">
              <a:buNone/>
            </a:pPr>
            <a:r>
              <a:rPr lang="da-DK" sz="2400" dirty="0"/>
              <a:t>    </a:t>
            </a:r>
            <a:r>
              <a:rPr lang="da-DK" sz="2400" u="sng" dirty="0" err="1"/>
              <a:t>Geometry</a:t>
            </a:r>
            <a:r>
              <a:rPr lang="da-DK" sz="2400" u="sng" dirty="0"/>
              <a:t> </a:t>
            </a:r>
            <a:r>
              <a:rPr lang="da-DK" sz="2400" u="sng" dirty="0" err="1"/>
              <a:t>string</a:t>
            </a:r>
            <a:endParaRPr lang="da-DK" sz="2400" u="sng" dirty="0"/>
          </a:p>
          <a:p>
            <a:pPr marL="0" indent="0">
              <a:buNone/>
            </a:pPr>
            <a:endParaRPr lang="da-DK" sz="2400" dirty="0"/>
          </a:p>
          <a:p>
            <a:pPr marL="0" indent="0">
              <a:buNone/>
            </a:pPr>
            <a:r>
              <a:rPr lang="da-DK" sz="2400" b="1" dirty="0" err="1"/>
              <a:t>Optimization</a:t>
            </a:r>
            <a:endParaRPr lang="da-DK" sz="2400" b="1" dirty="0"/>
          </a:p>
          <a:p>
            <a:pPr marL="0" indent="0">
              <a:buNone/>
            </a:pPr>
            <a:r>
              <a:rPr lang="da-DK" sz="2400" dirty="0"/>
              <a:t>    </a:t>
            </a:r>
            <a:r>
              <a:rPr lang="da-DK" sz="2400" dirty="0" err="1"/>
              <a:t>Optimization</a:t>
            </a:r>
            <a:r>
              <a:rPr lang="da-DK" sz="2400" dirty="0"/>
              <a:t> of the guide</a:t>
            </a:r>
          </a:p>
          <a:p>
            <a:pPr marL="0" indent="0">
              <a:buNone/>
            </a:pPr>
            <a:endParaRPr lang="da-DK" sz="2400" dirty="0"/>
          </a:p>
          <a:p>
            <a:pPr marL="0" indent="0">
              <a:buNone/>
            </a:pPr>
            <a:r>
              <a:rPr lang="da-DK" sz="2400" b="1" dirty="0"/>
              <a:t>Output</a:t>
            </a:r>
          </a:p>
          <a:p>
            <a:pPr marL="0" indent="0">
              <a:buNone/>
            </a:pPr>
            <a:r>
              <a:rPr lang="da-DK" sz="2400" dirty="0"/>
              <a:t>    Guide </a:t>
            </a:r>
            <a:r>
              <a:rPr lang="da-DK" sz="2400" dirty="0" err="1"/>
              <a:t>characterization</a:t>
            </a:r>
            <a:endParaRPr lang="da-DK" sz="2400" dirty="0"/>
          </a:p>
          <a:p>
            <a:pPr marL="0" indent="0">
              <a:buNone/>
            </a:pPr>
            <a:r>
              <a:rPr lang="da-DK" sz="2400" dirty="0"/>
              <a:t>    Scan of </a:t>
            </a:r>
            <a:r>
              <a:rPr lang="da-DK" sz="2400" dirty="0" err="1"/>
              <a:t>optimizations</a:t>
            </a:r>
            <a:endParaRPr sz="2400"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grpSp>
        <p:nvGrpSpPr>
          <p:cNvPr id="6" name="Group 1068">
            <a:extLst>
              <a:ext uri="{FF2B5EF4-FFF2-40B4-BE49-F238E27FC236}">
                <a16:creationId xmlns:a16="http://schemas.microsoft.com/office/drawing/2014/main" id="{793309F2-7596-004B-8AF7-8A398A9FA7D9}"/>
              </a:ext>
            </a:extLst>
          </p:cNvPr>
          <p:cNvGrpSpPr/>
          <p:nvPr/>
        </p:nvGrpSpPr>
        <p:grpSpPr>
          <a:xfrm>
            <a:off x="5818582" y="3525186"/>
            <a:ext cx="6170798" cy="1939599"/>
            <a:chOff x="0" y="0"/>
            <a:chExt cx="13487400" cy="4239344"/>
          </a:xfrm>
        </p:grpSpPr>
        <p:sp>
          <p:nvSpPr>
            <p:cNvPr id="8" name="Shape 1067">
              <a:extLst>
                <a:ext uri="{FF2B5EF4-FFF2-40B4-BE49-F238E27FC236}">
                  <a16:creationId xmlns:a16="http://schemas.microsoft.com/office/drawing/2014/main" id="{FB6B33B1-29C3-CC4F-AFE6-73154B5C4EDB}"/>
                </a:ext>
              </a:extLst>
            </p:cNvPr>
            <p:cNvSpPr/>
            <p:nvPr/>
          </p:nvSpPr>
          <p:spPr>
            <a:xfrm>
              <a:off x="139700" y="139700"/>
              <a:ext cx="13208000" cy="395994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23242" tIns="23242" rIns="23242" bIns="23242" numCol="1" anchor="ctr">
              <a:noAutofit/>
            </a:bodyPr>
            <a:lstStyle/>
            <a:p>
              <a:pPr defTabSz="267272">
                <a:defRPr sz="3600">
                  <a:solidFill>
                    <a:srgbClr val="535353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1647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9039A55-E8D4-714A-9DBA-D9F08AE2937C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13487401" cy="4239346"/>
            </a:xfrm>
            <a:prstGeom prst="rect">
              <a:avLst/>
            </a:prstGeom>
            <a:effectLst/>
          </p:spPr>
        </p:pic>
      </p:grpSp>
      <p:sp>
        <p:nvSpPr>
          <p:cNvPr id="10" name="Shape 1069">
            <a:extLst>
              <a:ext uri="{FF2B5EF4-FFF2-40B4-BE49-F238E27FC236}">
                <a16:creationId xmlns:a16="http://schemas.microsoft.com/office/drawing/2014/main" id="{EDC17CF5-8A05-7648-9510-0602B381D57C}"/>
              </a:ext>
            </a:extLst>
          </p:cNvPr>
          <p:cNvSpPr/>
          <p:nvPr/>
        </p:nvSpPr>
        <p:spPr>
          <a:xfrm>
            <a:off x="5992559" y="3665495"/>
            <a:ext cx="86024" cy="16589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3242" tIns="23242" rIns="23242" bIns="23242" anchor="ctr"/>
          <a:lstStyle/>
          <a:p>
            <a:pPr defTabSz="267272">
              <a:defRPr sz="36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647"/>
          </a:p>
        </p:txBody>
      </p:sp>
      <p:sp>
        <p:nvSpPr>
          <p:cNvPr id="11" name="Shape 1070">
            <a:extLst>
              <a:ext uri="{FF2B5EF4-FFF2-40B4-BE49-F238E27FC236}">
                <a16:creationId xmlns:a16="http://schemas.microsoft.com/office/drawing/2014/main" id="{BDCF82A1-6BA4-7442-99CC-48A589F270AF}"/>
              </a:ext>
            </a:extLst>
          </p:cNvPr>
          <p:cNvSpPr/>
          <p:nvPr/>
        </p:nvSpPr>
        <p:spPr>
          <a:xfrm>
            <a:off x="11698832" y="4219869"/>
            <a:ext cx="86024" cy="54864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3242" tIns="23242" rIns="23242" bIns="23242" anchor="ctr"/>
          <a:lstStyle/>
          <a:p>
            <a:pPr defTabSz="267272">
              <a:defRPr sz="36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647"/>
          </a:p>
        </p:txBody>
      </p:sp>
      <p:sp>
        <p:nvSpPr>
          <p:cNvPr id="12" name="Shape 1071">
            <a:extLst>
              <a:ext uri="{FF2B5EF4-FFF2-40B4-BE49-F238E27FC236}">
                <a16:creationId xmlns:a16="http://schemas.microsoft.com/office/drawing/2014/main" id="{B2D10EED-D9CE-3A42-8028-21BB8EEB00FC}"/>
              </a:ext>
            </a:extLst>
          </p:cNvPr>
          <p:cNvSpPr/>
          <p:nvPr/>
        </p:nvSpPr>
        <p:spPr>
          <a:xfrm flipV="1">
            <a:off x="6880626" y="3795140"/>
            <a:ext cx="732697" cy="153923"/>
          </a:xfrm>
          <a:prstGeom prst="line">
            <a:avLst/>
          </a:prstGeom>
          <a:ln w="63500">
            <a:solidFill>
              <a:srgbClr val="5A5F5E"/>
            </a:solidFill>
            <a:miter lim="400000"/>
          </a:ln>
        </p:spPr>
        <p:txBody>
          <a:bodyPr lIns="23242" tIns="23242" rIns="23242" bIns="23242" anchor="ctr"/>
          <a:lstStyle/>
          <a:p>
            <a:pPr defTabSz="267272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647"/>
          </a:p>
        </p:txBody>
      </p:sp>
      <p:sp>
        <p:nvSpPr>
          <p:cNvPr id="13" name="Shape 1072">
            <a:extLst>
              <a:ext uri="{FF2B5EF4-FFF2-40B4-BE49-F238E27FC236}">
                <a16:creationId xmlns:a16="http://schemas.microsoft.com/office/drawing/2014/main" id="{9E4ACC3D-A2C5-614F-8D51-9F38F86305FE}"/>
              </a:ext>
            </a:extLst>
          </p:cNvPr>
          <p:cNvSpPr/>
          <p:nvPr/>
        </p:nvSpPr>
        <p:spPr>
          <a:xfrm>
            <a:off x="6880627" y="5051901"/>
            <a:ext cx="702048" cy="154084"/>
          </a:xfrm>
          <a:prstGeom prst="line">
            <a:avLst/>
          </a:prstGeom>
          <a:ln w="63500">
            <a:solidFill>
              <a:srgbClr val="5A5F5E"/>
            </a:solidFill>
            <a:miter lim="400000"/>
          </a:ln>
        </p:spPr>
        <p:txBody>
          <a:bodyPr lIns="23242" tIns="23242" rIns="23242" bIns="23242" anchor="ctr"/>
          <a:lstStyle/>
          <a:p>
            <a:pPr defTabSz="267272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647"/>
          </a:p>
        </p:txBody>
      </p:sp>
      <p:sp>
        <p:nvSpPr>
          <p:cNvPr id="14" name="Shape 1073">
            <a:extLst>
              <a:ext uri="{FF2B5EF4-FFF2-40B4-BE49-F238E27FC236}">
                <a16:creationId xmlns:a16="http://schemas.microsoft.com/office/drawing/2014/main" id="{B7C0AD8F-CC76-3F4C-9841-FA48048FCFD8}"/>
              </a:ext>
            </a:extLst>
          </p:cNvPr>
          <p:cNvSpPr/>
          <p:nvPr/>
        </p:nvSpPr>
        <p:spPr>
          <a:xfrm flipV="1">
            <a:off x="7577178" y="5168198"/>
            <a:ext cx="1174606" cy="36391"/>
          </a:xfrm>
          <a:prstGeom prst="line">
            <a:avLst/>
          </a:prstGeom>
          <a:ln w="63500">
            <a:solidFill>
              <a:srgbClr val="5A5F5E"/>
            </a:solidFill>
            <a:miter lim="400000"/>
          </a:ln>
        </p:spPr>
        <p:txBody>
          <a:bodyPr lIns="23242" tIns="23242" rIns="23242" bIns="23242" anchor="ctr"/>
          <a:lstStyle/>
          <a:p>
            <a:pPr defTabSz="267272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647"/>
          </a:p>
        </p:txBody>
      </p:sp>
      <p:sp>
        <p:nvSpPr>
          <p:cNvPr id="15" name="Shape 1074">
            <a:extLst>
              <a:ext uri="{FF2B5EF4-FFF2-40B4-BE49-F238E27FC236}">
                <a16:creationId xmlns:a16="http://schemas.microsoft.com/office/drawing/2014/main" id="{7D5BEDAE-AF43-5642-9384-C4CA9D70F749}"/>
              </a:ext>
            </a:extLst>
          </p:cNvPr>
          <p:cNvSpPr/>
          <p:nvPr/>
        </p:nvSpPr>
        <p:spPr>
          <a:xfrm>
            <a:off x="7599972" y="3796374"/>
            <a:ext cx="1132829" cy="42764"/>
          </a:xfrm>
          <a:prstGeom prst="line">
            <a:avLst/>
          </a:prstGeom>
          <a:ln w="63500">
            <a:solidFill>
              <a:srgbClr val="5A5F5E"/>
            </a:solidFill>
            <a:miter lim="400000"/>
          </a:ln>
        </p:spPr>
        <p:txBody>
          <a:bodyPr lIns="23242" tIns="23242" rIns="23242" bIns="23242" anchor="ctr"/>
          <a:lstStyle/>
          <a:p>
            <a:pPr defTabSz="267272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647"/>
          </a:p>
        </p:txBody>
      </p:sp>
      <p:sp>
        <p:nvSpPr>
          <p:cNvPr id="16" name="Shape 1075">
            <a:extLst>
              <a:ext uri="{FF2B5EF4-FFF2-40B4-BE49-F238E27FC236}">
                <a16:creationId xmlns:a16="http://schemas.microsoft.com/office/drawing/2014/main" id="{172E9EB5-C1CD-014A-B6DC-4ABD7F2F6FB7}"/>
              </a:ext>
            </a:extLst>
          </p:cNvPr>
          <p:cNvSpPr/>
          <p:nvPr/>
        </p:nvSpPr>
        <p:spPr>
          <a:xfrm>
            <a:off x="8123249" y="3790077"/>
            <a:ext cx="1923112" cy="1425688"/>
          </a:xfrm>
          <a:prstGeom prst="ellipse">
            <a:avLst/>
          </a:prstGeom>
          <a:ln w="63500">
            <a:solidFill>
              <a:srgbClr val="5A5F5E"/>
            </a:solidFill>
            <a:miter lim="400000"/>
          </a:ln>
        </p:spPr>
        <p:txBody>
          <a:bodyPr lIns="23242" tIns="23242" rIns="23242" bIns="23242" anchor="ctr"/>
          <a:lstStyle/>
          <a:p>
            <a:pPr defTabSz="267272">
              <a:defRPr sz="36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647"/>
          </a:p>
        </p:txBody>
      </p:sp>
      <p:sp>
        <p:nvSpPr>
          <p:cNvPr id="17" name="Shape 1076">
            <a:extLst>
              <a:ext uri="{FF2B5EF4-FFF2-40B4-BE49-F238E27FC236}">
                <a16:creationId xmlns:a16="http://schemas.microsoft.com/office/drawing/2014/main" id="{F1A7CE45-2FF9-8D4B-9138-BEC839E01ED6}"/>
              </a:ext>
            </a:extLst>
          </p:cNvPr>
          <p:cNvSpPr/>
          <p:nvPr/>
        </p:nvSpPr>
        <p:spPr>
          <a:xfrm>
            <a:off x="7475227" y="3877513"/>
            <a:ext cx="1332034" cy="12788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3242" tIns="23242" rIns="23242" bIns="23242" anchor="ctr"/>
          <a:lstStyle/>
          <a:p>
            <a:pPr defTabSz="267272">
              <a:defRPr sz="36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647"/>
          </a:p>
        </p:txBody>
      </p:sp>
      <p:sp>
        <p:nvSpPr>
          <p:cNvPr id="18" name="Shape 1077">
            <a:extLst>
              <a:ext uri="{FF2B5EF4-FFF2-40B4-BE49-F238E27FC236}">
                <a16:creationId xmlns:a16="http://schemas.microsoft.com/office/drawing/2014/main" id="{E0065C90-F3C0-A942-8DC7-5011BC584115}"/>
              </a:ext>
            </a:extLst>
          </p:cNvPr>
          <p:cNvSpPr/>
          <p:nvPr/>
        </p:nvSpPr>
        <p:spPr>
          <a:xfrm flipV="1">
            <a:off x="8213667" y="5138816"/>
            <a:ext cx="720884" cy="7528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23242" tIns="23242" rIns="23242" bIns="23242" anchor="ctr"/>
          <a:lstStyle/>
          <a:p>
            <a:pPr defTabSz="267272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647"/>
          </a:p>
        </p:txBody>
      </p:sp>
      <p:sp>
        <p:nvSpPr>
          <p:cNvPr id="19" name="Shape 1078">
            <a:extLst>
              <a:ext uri="{FF2B5EF4-FFF2-40B4-BE49-F238E27FC236}">
                <a16:creationId xmlns:a16="http://schemas.microsoft.com/office/drawing/2014/main" id="{76C715E7-4689-784B-A3FC-33957C3AAD1D}"/>
              </a:ext>
            </a:extLst>
          </p:cNvPr>
          <p:cNvSpPr/>
          <p:nvPr/>
        </p:nvSpPr>
        <p:spPr>
          <a:xfrm>
            <a:off x="8224578" y="3873300"/>
            <a:ext cx="831700" cy="30018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23242" tIns="23242" rIns="23242" bIns="23242" anchor="ctr"/>
          <a:lstStyle/>
          <a:p>
            <a:pPr defTabSz="267272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647"/>
          </a:p>
        </p:txBody>
      </p:sp>
      <p:sp>
        <p:nvSpPr>
          <p:cNvPr id="20" name="Shape 1079">
            <a:extLst>
              <a:ext uri="{FF2B5EF4-FFF2-40B4-BE49-F238E27FC236}">
                <a16:creationId xmlns:a16="http://schemas.microsoft.com/office/drawing/2014/main" id="{F77B9C88-380A-3548-A4B4-C33EE0735D4E}"/>
              </a:ext>
            </a:extLst>
          </p:cNvPr>
          <p:cNvSpPr/>
          <p:nvPr/>
        </p:nvSpPr>
        <p:spPr>
          <a:xfrm>
            <a:off x="9776886" y="3896367"/>
            <a:ext cx="580896" cy="12583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3242" tIns="23242" rIns="23242" bIns="23242" anchor="ctr"/>
          <a:lstStyle/>
          <a:p>
            <a:pPr defTabSz="267272">
              <a:defRPr sz="36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647"/>
          </a:p>
        </p:txBody>
      </p:sp>
      <p:sp>
        <p:nvSpPr>
          <p:cNvPr id="21" name="Shape 1080">
            <a:extLst>
              <a:ext uri="{FF2B5EF4-FFF2-40B4-BE49-F238E27FC236}">
                <a16:creationId xmlns:a16="http://schemas.microsoft.com/office/drawing/2014/main" id="{B76EB40C-0213-A449-9F20-FA26F5CCD309}"/>
              </a:ext>
            </a:extLst>
          </p:cNvPr>
          <p:cNvSpPr/>
          <p:nvPr/>
        </p:nvSpPr>
        <p:spPr>
          <a:xfrm>
            <a:off x="9770649" y="4008069"/>
            <a:ext cx="1540458" cy="112705"/>
          </a:xfrm>
          <a:prstGeom prst="line">
            <a:avLst/>
          </a:prstGeom>
          <a:ln w="63500">
            <a:solidFill>
              <a:srgbClr val="5A5F5E"/>
            </a:solidFill>
            <a:miter lim="400000"/>
          </a:ln>
        </p:spPr>
        <p:txBody>
          <a:bodyPr lIns="23242" tIns="23242" rIns="23242" bIns="23242" anchor="ctr"/>
          <a:lstStyle/>
          <a:p>
            <a:pPr defTabSz="267272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647"/>
          </a:p>
        </p:txBody>
      </p:sp>
      <p:sp>
        <p:nvSpPr>
          <p:cNvPr id="22" name="Shape 1081">
            <a:extLst>
              <a:ext uri="{FF2B5EF4-FFF2-40B4-BE49-F238E27FC236}">
                <a16:creationId xmlns:a16="http://schemas.microsoft.com/office/drawing/2014/main" id="{C3A99B26-5D4D-3246-9F50-51AB1453B765}"/>
              </a:ext>
            </a:extLst>
          </p:cNvPr>
          <p:cNvSpPr/>
          <p:nvPr/>
        </p:nvSpPr>
        <p:spPr>
          <a:xfrm flipV="1">
            <a:off x="9774387" y="4844886"/>
            <a:ext cx="1526806" cy="150435"/>
          </a:xfrm>
          <a:prstGeom prst="line">
            <a:avLst/>
          </a:prstGeom>
          <a:ln w="63500">
            <a:solidFill>
              <a:srgbClr val="5A5F5E"/>
            </a:solidFill>
            <a:miter lim="400000"/>
          </a:ln>
        </p:spPr>
        <p:txBody>
          <a:bodyPr lIns="23242" tIns="23242" rIns="23242" bIns="23242" anchor="ctr"/>
          <a:lstStyle/>
          <a:p>
            <a:pPr defTabSz="267272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647"/>
          </a:p>
        </p:txBody>
      </p:sp>
      <p:sp>
        <p:nvSpPr>
          <p:cNvPr id="23" name="Shape 1082">
            <a:extLst>
              <a:ext uri="{FF2B5EF4-FFF2-40B4-BE49-F238E27FC236}">
                <a16:creationId xmlns:a16="http://schemas.microsoft.com/office/drawing/2014/main" id="{BB9CA20D-657E-0A45-849B-A866AAD14B53}"/>
              </a:ext>
            </a:extLst>
          </p:cNvPr>
          <p:cNvSpPr/>
          <p:nvPr/>
        </p:nvSpPr>
        <p:spPr>
          <a:xfrm>
            <a:off x="5883918" y="2768776"/>
            <a:ext cx="6043205" cy="53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3242" tIns="23242" rIns="23242" bIns="23242" anchor="b">
            <a:normAutofit lnSpcReduction="10000"/>
          </a:bodyPr>
          <a:lstStyle>
            <a:lvl1pPr defTabSz="525779">
              <a:defRPr sz="7019"/>
            </a:lvl1pPr>
          </a:lstStyle>
          <a:p>
            <a:pPr algn="ctr"/>
            <a:r>
              <a:rPr sz="3211" dirty="0"/>
              <a:t>S S E S</a:t>
            </a:r>
          </a:p>
        </p:txBody>
      </p:sp>
    </p:spTree>
    <p:extLst>
      <p:ext uri="{BB962C8B-B14F-4D97-AF65-F5344CB8AC3E}">
        <p14:creationId xmlns:p14="http://schemas.microsoft.com/office/powerpoint/2010/main" val="167671929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guide_bot</a:t>
            </a:r>
            <a:endParaRPr dirty="0"/>
          </a:p>
        </p:txBody>
      </p:sp>
      <p:sp>
        <p:nvSpPr>
          <p:cNvPr id="25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9"/>
            <a:ext cx="4278760" cy="454557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sz="2400" b="1" dirty="0"/>
              <a:t>Input</a:t>
            </a:r>
            <a:br>
              <a:rPr lang="da-DK" sz="2400" dirty="0"/>
            </a:br>
            <a:r>
              <a:rPr lang="da-DK" sz="2400" dirty="0"/>
              <a:t>    Job </a:t>
            </a:r>
            <a:r>
              <a:rPr lang="da-DK" sz="2400" dirty="0" err="1"/>
              <a:t>description</a:t>
            </a:r>
            <a:endParaRPr lang="da-DK" sz="2400" dirty="0"/>
          </a:p>
          <a:p>
            <a:pPr marL="0" indent="0">
              <a:buNone/>
            </a:pPr>
            <a:r>
              <a:rPr lang="da-DK" sz="2400" dirty="0"/>
              <a:t>    </a:t>
            </a:r>
            <a:r>
              <a:rPr lang="da-DK" sz="2400" u="sng" dirty="0" err="1"/>
              <a:t>Geometry</a:t>
            </a:r>
            <a:r>
              <a:rPr lang="da-DK" sz="2400" u="sng" dirty="0"/>
              <a:t> </a:t>
            </a:r>
            <a:r>
              <a:rPr lang="da-DK" sz="2400" u="sng" dirty="0" err="1"/>
              <a:t>string</a:t>
            </a:r>
            <a:endParaRPr lang="da-DK" sz="2400" u="sng" dirty="0"/>
          </a:p>
          <a:p>
            <a:pPr marL="0" indent="0">
              <a:buNone/>
            </a:pPr>
            <a:endParaRPr lang="da-DK" sz="2400" dirty="0"/>
          </a:p>
          <a:p>
            <a:pPr marL="0" indent="0">
              <a:buNone/>
            </a:pPr>
            <a:r>
              <a:rPr lang="da-DK" sz="2400" b="1" dirty="0" err="1"/>
              <a:t>Optimization</a:t>
            </a:r>
            <a:endParaRPr lang="da-DK" sz="2400" b="1" dirty="0"/>
          </a:p>
          <a:p>
            <a:pPr marL="0" indent="0">
              <a:buNone/>
            </a:pPr>
            <a:r>
              <a:rPr lang="da-DK" sz="2400" dirty="0"/>
              <a:t>    </a:t>
            </a:r>
            <a:r>
              <a:rPr lang="da-DK" sz="2400" dirty="0" err="1"/>
              <a:t>Optimization</a:t>
            </a:r>
            <a:r>
              <a:rPr lang="da-DK" sz="2400" dirty="0"/>
              <a:t> of the guide</a:t>
            </a:r>
          </a:p>
          <a:p>
            <a:pPr marL="0" indent="0">
              <a:buNone/>
            </a:pPr>
            <a:endParaRPr lang="da-DK" sz="2400" dirty="0"/>
          </a:p>
          <a:p>
            <a:pPr marL="0" indent="0">
              <a:buNone/>
            </a:pPr>
            <a:r>
              <a:rPr lang="da-DK" sz="2400" b="1" dirty="0"/>
              <a:t>Output</a:t>
            </a:r>
          </a:p>
          <a:p>
            <a:pPr marL="0" indent="0">
              <a:buNone/>
            </a:pPr>
            <a:r>
              <a:rPr lang="da-DK" sz="2400" dirty="0"/>
              <a:t>    Guide </a:t>
            </a:r>
            <a:r>
              <a:rPr lang="da-DK" sz="2400" dirty="0" err="1"/>
              <a:t>characterization</a:t>
            </a:r>
            <a:endParaRPr lang="da-DK" sz="2400" dirty="0"/>
          </a:p>
          <a:p>
            <a:pPr marL="0" indent="0">
              <a:buNone/>
            </a:pPr>
            <a:r>
              <a:rPr lang="da-DK" sz="2400" dirty="0"/>
              <a:t>    Scan of </a:t>
            </a:r>
            <a:r>
              <a:rPr lang="da-DK" sz="2400" dirty="0" err="1"/>
              <a:t>optimizations</a:t>
            </a:r>
            <a:endParaRPr sz="2400"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graphicFrame>
        <p:nvGraphicFramePr>
          <p:cNvPr id="6" name="Table 1087">
            <a:extLst>
              <a:ext uri="{FF2B5EF4-FFF2-40B4-BE49-F238E27FC236}">
                <a16:creationId xmlns:a16="http://schemas.microsoft.com/office/drawing/2014/main" id="{54FCC754-4D8D-F648-BA4B-BD53F755D0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7523556"/>
              </p:ext>
            </p:extLst>
          </p:nvPr>
        </p:nvGraphicFramePr>
        <p:xfrm>
          <a:off x="6829064" y="1169044"/>
          <a:ext cx="3956740" cy="396308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0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6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8522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dirty="0">
                          <a:sym typeface="Times New Roman"/>
                        </a:rPr>
                        <a:t>Module</a:t>
                      </a:r>
                      <a:endParaRPr sz="1900" i="1" dirty="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dirty="0">
                          <a:sym typeface="Times New Roman"/>
                        </a:rPr>
                        <a:t>Description</a:t>
                      </a:r>
                      <a:endParaRPr sz="1900" i="1" dirty="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874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S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Straight guide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874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E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Elliptic guide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874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P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Parabolic guide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874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G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dirty="0">
                          <a:sym typeface="Times New Roman"/>
                        </a:rPr>
                        <a:t>Gap</a:t>
                      </a:r>
                      <a:endParaRPr sz="1900" dirty="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442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dirty="0">
                          <a:sym typeface="Times New Roman"/>
                        </a:rPr>
                        <a:t>C</a:t>
                      </a:r>
                      <a:endParaRPr sz="1900" dirty="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dirty="0">
                          <a:sym typeface="Times New Roman"/>
                        </a:rPr>
                        <a:t>Curved guide</a:t>
                      </a:r>
                      <a:endParaRPr sz="1900" dirty="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874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dirty="0">
                          <a:sym typeface="Times New Roman"/>
                        </a:rPr>
                        <a:t>K</a:t>
                      </a:r>
                      <a:endParaRPr sz="1900" dirty="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Kink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0400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dirty="0">
                          <a:sym typeface="Times New Roman"/>
                        </a:rPr>
                        <a:t>Selene</a:t>
                      </a:r>
                      <a:endParaRPr sz="1900" dirty="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dirty="0">
                          <a:sym typeface="Times New Roman"/>
                        </a:rPr>
                        <a:t>Selene guide system</a:t>
                      </a:r>
                      <a:endParaRPr sz="1900" dirty="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6874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Slit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Slit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6874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dirty="0">
                          <a:solidFill>
                            <a:srgbClr val="00B050"/>
                          </a:solidFill>
                          <a:sym typeface="Times New Roman"/>
                        </a:rPr>
                        <a:t>M</a:t>
                      </a:r>
                      <a:endParaRPr sz="1900" dirty="0">
                        <a:solidFill>
                          <a:srgbClr val="00B05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dirty="0">
                          <a:solidFill>
                            <a:srgbClr val="00B050"/>
                          </a:solidFill>
                          <a:sym typeface="Times New Roman"/>
                        </a:rPr>
                        <a:t>Monochromator</a:t>
                      </a:r>
                      <a:endParaRPr sz="1900" dirty="0">
                        <a:solidFill>
                          <a:srgbClr val="00B05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" name="Shape 1088">
            <a:extLst>
              <a:ext uri="{FF2B5EF4-FFF2-40B4-BE49-F238E27FC236}">
                <a16:creationId xmlns:a16="http://schemas.microsoft.com/office/drawing/2014/main" id="{79668999-8D00-0547-AE62-69125085F12A}"/>
              </a:ext>
            </a:extLst>
          </p:cNvPr>
          <p:cNvSpPr/>
          <p:nvPr/>
        </p:nvSpPr>
        <p:spPr>
          <a:xfrm>
            <a:off x="8807434" y="5264065"/>
            <a:ext cx="2964236" cy="62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2684" tIns="32684" rIns="32684" bIns="32684" anchor="ctr">
            <a:spAutoFit/>
          </a:bodyPr>
          <a:lstStyle/>
          <a:p>
            <a:pPr algn="ctr">
              <a:defRPr sz="4000"/>
            </a:pPr>
            <a:r>
              <a:rPr sz="1830" dirty="0"/>
              <a:t>Contributed by </a:t>
            </a:r>
            <a:br>
              <a:rPr lang="da-DK" sz="1830" dirty="0"/>
            </a:br>
            <a:r>
              <a:rPr sz="1830" dirty="0"/>
              <a:t>Leland </a:t>
            </a:r>
            <a:r>
              <a:rPr sz="1830" dirty="0" err="1"/>
              <a:t>Harriger</a:t>
            </a:r>
            <a:r>
              <a:rPr sz="1830" dirty="0"/>
              <a:t>, NIST, USA</a:t>
            </a:r>
          </a:p>
        </p:txBody>
      </p:sp>
    </p:spTree>
    <p:extLst>
      <p:ext uri="{BB962C8B-B14F-4D97-AF65-F5344CB8AC3E}">
        <p14:creationId xmlns:p14="http://schemas.microsoft.com/office/powerpoint/2010/main" val="15417726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guide_bot</a:t>
            </a:r>
            <a:endParaRPr dirty="0"/>
          </a:p>
        </p:txBody>
      </p:sp>
      <p:sp>
        <p:nvSpPr>
          <p:cNvPr id="25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9"/>
            <a:ext cx="4278760" cy="454557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sz="2400" b="1" dirty="0"/>
              <a:t>Input</a:t>
            </a:r>
            <a:br>
              <a:rPr lang="da-DK" sz="2400" dirty="0"/>
            </a:br>
            <a:r>
              <a:rPr lang="da-DK" sz="2400" dirty="0"/>
              <a:t>    Job </a:t>
            </a:r>
            <a:r>
              <a:rPr lang="da-DK" sz="2400" dirty="0" err="1"/>
              <a:t>description</a:t>
            </a:r>
            <a:endParaRPr lang="da-DK" sz="2400" dirty="0"/>
          </a:p>
          <a:p>
            <a:pPr marL="0" indent="0">
              <a:buNone/>
            </a:pPr>
            <a:r>
              <a:rPr lang="da-DK" sz="2400" dirty="0"/>
              <a:t>    </a:t>
            </a:r>
            <a:r>
              <a:rPr lang="da-DK" sz="2400" u="sng" dirty="0" err="1"/>
              <a:t>Geometry</a:t>
            </a:r>
            <a:r>
              <a:rPr lang="da-DK" sz="2400" u="sng" dirty="0"/>
              <a:t> </a:t>
            </a:r>
            <a:r>
              <a:rPr lang="da-DK" sz="2400" u="sng" dirty="0" err="1"/>
              <a:t>string</a:t>
            </a:r>
            <a:endParaRPr lang="da-DK" sz="2400" u="sng" dirty="0"/>
          </a:p>
          <a:p>
            <a:pPr marL="0" indent="0">
              <a:buNone/>
            </a:pPr>
            <a:endParaRPr lang="da-DK" sz="2400" dirty="0"/>
          </a:p>
          <a:p>
            <a:pPr marL="0" indent="0">
              <a:buNone/>
            </a:pPr>
            <a:r>
              <a:rPr lang="da-DK" sz="2400" b="1" dirty="0" err="1"/>
              <a:t>Optimization</a:t>
            </a:r>
            <a:endParaRPr lang="da-DK" sz="2400" b="1" dirty="0"/>
          </a:p>
          <a:p>
            <a:pPr marL="0" indent="0">
              <a:buNone/>
            </a:pPr>
            <a:r>
              <a:rPr lang="da-DK" sz="2400" dirty="0"/>
              <a:t>    </a:t>
            </a:r>
            <a:r>
              <a:rPr lang="da-DK" sz="2400" dirty="0" err="1"/>
              <a:t>Optimization</a:t>
            </a:r>
            <a:r>
              <a:rPr lang="da-DK" sz="2400" dirty="0"/>
              <a:t> of the guide</a:t>
            </a:r>
          </a:p>
          <a:p>
            <a:pPr marL="0" indent="0">
              <a:buNone/>
            </a:pPr>
            <a:endParaRPr lang="da-DK" sz="2400" dirty="0"/>
          </a:p>
          <a:p>
            <a:pPr marL="0" indent="0">
              <a:buNone/>
            </a:pPr>
            <a:r>
              <a:rPr lang="da-DK" sz="2400" b="1" dirty="0"/>
              <a:t>Output</a:t>
            </a:r>
          </a:p>
          <a:p>
            <a:pPr marL="0" indent="0">
              <a:buNone/>
            </a:pPr>
            <a:r>
              <a:rPr lang="da-DK" sz="2400" dirty="0"/>
              <a:t>    Guide </a:t>
            </a:r>
            <a:r>
              <a:rPr lang="da-DK" sz="2400" dirty="0" err="1"/>
              <a:t>characterization</a:t>
            </a:r>
            <a:endParaRPr lang="da-DK" sz="2400" dirty="0"/>
          </a:p>
          <a:p>
            <a:pPr marL="0" indent="0">
              <a:buNone/>
            </a:pPr>
            <a:r>
              <a:rPr lang="da-DK" sz="2400" dirty="0"/>
              <a:t>    Scan of </a:t>
            </a:r>
            <a:r>
              <a:rPr lang="da-DK" sz="2400" dirty="0" err="1"/>
              <a:t>optimizations</a:t>
            </a:r>
            <a:endParaRPr sz="2400"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graphicFrame>
        <p:nvGraphicFramePr>
          <p:cNvPr id="6" name="Table 1093">
            <a:extLst>
              <a:ext uri="{FF2B5EF4-FFF2-40B4-BE49-F238E27FC236}">
                <a16:creationId xmlns:a16="http://schemas.microsoft.com/office/drawing/2014/main" id="{FF7505B8-B242-0245-B759-75EB11C520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9121068"/>
              </p:ext>
            </p:extLst>
          </p:nvPr>
        </p:nvGraphicFramePr>
        <p:xfrm>
          <a:off x="6497207" y="2129137"/>
          <a:ext cx="5000264" cy="370010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826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3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4142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i="1" dirty="0">
                          <a:sym typeface="Times New Roman"/>
                        </a:rPr>
                        <a:t>Code</a:t>
                      </a:r>
                      <a:endParaRPr sz="1900" i="1" dirty="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i="1" dirty="0">
                          <a:sym typeface="Times New Roman"/>
                        </a:rPr>
                        <a:t>Function</a:t>
                      </a:r>
                      <a:endParaRPr sz="1900" i="1" dirty="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142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length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Length of the module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142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start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Start of the module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45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StartWidth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dirty="0">
                          <a:sym typeface="Times New Roman"/>
                        </a:rPr>
                        <a:t>Start width of a module</a:t>
                      </a:r>
                      <a:endParaRPr sz="1900" dirty="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45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StartHeight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Start height of a module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9040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dirty="0" err="1">
                          <a:sym typeface="Times New Roman"/>
                        </a:rPr>
                        <a:t>EndWidth</a:t>
                      </a:r>
                      <a:endParaRPr sz="1900" dirty="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End width of a module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545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EndHeight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dirty="0">
                          <a:sym typeface="Times New Roman"/>
                        </a:rPr>
                        <a:t>End height of a module</a:t>
                      </a:r>
                      <a:endParaRPr sz="1900" dirty="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Shape 1094">
            <a:extLst>
              <a:ext uri="{FF2B5EF4-FFF2-40B4-BE49-F238E27FC236}">
                <a16:creationId xmlns:a16="http://schemas.microsoft.com/office/drawing/2014/main" id="{F81931FA-1362-2F45-A4B2-A25D80D1814D}"/>
              </a:ext>
            </a:extLst>
          </p:cNvPr>
          <p:cNvSpPr/>
          <p:nvPr/>
        </p:nvSpPr>
        <p:spPr>
          <a:xfrm>
            <a:off x="6249566" y="1163054"/>
            <a:ext cx="5495545" cy="600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3242" tIns="23242" rIns="23242" bIns="23242" anchor="ctr">
            <a:spAutoFit/>
          </a:bodyPr>
          <a:lstStyle>
            <a:lvl1pPr defTabSz="584200">
              <a:defRPr sz="5600">
                <a:solidFill>
                  <a:srgbClr val="464646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sz="3600" dirty="0"/>
              <a:t>S C(start=6) S(</a:t>
            </a:r>
            <a:r>
              <a:rPr sz="3600" dirty="0" err="1"/>
              <a:t>maxlength</a:t>
            </a:r>
            <a:r>
              <a:rPr sz="3600" dirty="0"/>
              <a:t>=20)</a:t>
            </a:r>
          </a:p>
        </p:txBody>
      </p:sp>
    </p:spTree>
    <p:extLst>
      <p:ext uri="{BB962C8B-B14F-4D97-AF65-F5344CB8AC3E}">
        <p14:creationId xmlns:p14="http://schemas.microsoft.com/office/powerpoint/2010/main" val="365001455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guide_bot</a:t>
            </a:r>
            <a:endParaRPr dirty="0"/>
          </a:p>
        </p:txBody>
      </p:sp>
      <p:sp>
        <p:nvSpPr>
          <p:cNvPr id="25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9"/>
            <a:ext cx="4278760" cy="454557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sz="2400" b="1" dirty="0"/>
              <a:t>Input</a:t>
            </a:r>
            <a:br>
              <a:rPr lang="da-DK" sz="2400" dirty="0"/>
            </a:br>
            <a:r>
              <a:rPr lang="da-DK" sz="2400" dirty="0"/>
              <a:t>    Job </a:t>
            </a:r>
            <a:r>
              <a:rPr lang="da-DK" sz="2400" dirty="0" err="1"/>
              <a:t>description</a:t>
            </a:r>
            <a:endParaRPr lang="da-DK" sz="2400" dirty="0"/>
          </a:p>
          <a:p>
            <a:pPr marL="0" indent="0">
              <a:buNone/>
            </a:pPr>
            <a:r>
              <a:rPr lang="da-DK" sz="2400" dirty="0"/>
              <a:t>    </a:t>
            </a:r>
            <a:r>
              <a:rPr lang="da-DK" sz="2400" u="sng" dirty="0" err="1"/>
              <a:t>Geometry</a:t>
            </a:r>
            <a:r>
              <a:rPr lang="da-DK" sz="2400" u="sng" dirty="0"/>
              <a:t> </a:t>
            </a:r>
            <a:r>
              <a:rPr lang="da-DK" sz="2400" u="sng" dirty="0" err="1"/>
              <a:t>string</a:t>
            </a:r>
            <a:endParaRPr lang="da-DK" sz="2400" u="sng" dirty="0"/>
          </a:p>
          <a:p>
            <a:pPr marL="0" indent="0">
              <a:buNone/>
            </a:pPr>
            <a:endParaRPr lang="da-DK" sz="2400" dirty="0"/>
          </a:p>
          <a:p>
            <a:pPr marL="0" indent="0">
              <a:buNone/>
            </a:pPr>
            <a:r>
              <a:rPr lang="da-DK" sz="2400" b="1" dirty="0" err="1"/>
              <a:t>Optimization</a:t>
            </a:r>
            <a:endParaRPr lang="da-DK" sz="2400" b="1" dirty="0"/>
          </a:p>
          <a:p>
            <a:pPr marL="0" indent="0">
              <a:buNone/>
            </a:pPr>
            <a:r>
              <a:rPr lang="da-DK" sz="2400" dirty="0"/>
              <a:t>    </a:t>
            </a:r>
            <a:r>
              <a:rPr lang="da-DK" sz="2400" dirty="0" err="1"/>
              <a:t>Optimization</a:t>
            </a:r>
            <a:r>
              <a:rPr lang="da-DK" sz="2400" dirty="0"/>
              <a:t> of the guide</a:t>
            </a:r>
          </a:p>
          <a:p>
            <a:pPr marL="0" indent="0">
              <a:buNone/>
            </a:pPr>
            <a:endParaRPr lang="da-DK" sz="2400" dirty="0"/>
          </a:p>
          <a:p>
            <a:pPr marL="0" indent="0">
              <a:buNone/>
            </a:pPr>
            <a:r>
              <a:rPr lang="da-DK" sz="2400" b="1" dirty="0"/>
              <a:t>Output</a:t>
            </a:r>
          </a:p>
          <a:p>
            <a:pPr marL="0" indent="0">
              <a:buNone/>
            </a:pPr>
            <a:r>
              <a:rPr lang="da-DK" sz="2400" dirty="0"/>
              <a:t>    Guide </a:t>
            </a:r>
            <a:r>
              <a:rPr lang="da-DK" sz="2400" dirty="0" err="1"/>
              <a:t>characterization</a:t>
            </a:r>
            <a:endParaRPr lang="da-DK" sz="2400" dirty="0"/>
          </a:p>
          <a:p>
            <a:pPr marL="0" indent="0">
              <a:buNone/>
            </a:pPr>
            <a:r>
              <a:rPr lang="da-DK" sz="2400" dirty="0"/>
              <a:t>    Scan of </a:t>
            </a:r>
            <a:r>
              <a:rPr lang="da-DK" sz="2400" dirty="0" err="1"/>
              <a:t>optimizations</a:t>
            </a:r>
            <a:endParaRPr sz="2400"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23" name="los_demo.png">
            <a:extLst>
              <a:ext uri="{FF2B5EF4-FFF2-40B4-BE49-F238E27FC236}">
                <a16:creationId xmlns:a16="http://schemas.microsoft.com/office/drawing/2014/main" id="{B88D2A4D-7486-5D46-BAB1-5F1D9B456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36113" y="3352885"/>
            <a:ext cx="6040366" cy="1622169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hape 1100">
            <a:extLst>
              <a:ext uri="{FF2B5EF4-FFF2-40B4-BE49-F238E27FC236}">
                <a16:creationId xmlns:a16="http://schemas.microsoft.com/office/drawing/2014/main" id="{67E4889C-B25E-8F4C-9406-D4EB46C900C7}"/>
              </a:ext>
            </a:extLst>
          </p:cNvPr>
          <p:cNvSpPr/>
          <p:nvPr/>
        </p:nvSpPr>
        <p:spPr>
          <a:xfrm rot="14609859">
            <a:off x="5945761" y="4803050"/>
            <a:ext cx="589662" cy="354658"/>
          </a:xfrm>
          <a:prstGeom prst="rightArrow">
            <a:avLst>
              <a:gd name="adj1" fmla="val 32000"/>
              <a:gd name="adj2" fmla="val 109594"/>
            </a:avLst>
          </a:prstGeom>
          <a:solidFill>
            <a:srgbClr val="557E48"/>
          </a:solidFill>
          <a:ln w="12700">
            <a:miter lim="400000"/>
          </a:ln>
        </p:spPr>
        <p:txBody>
          <a:bodyPr lIns="23242" tIns="23242" rIns="23242" bIns="23242" anchor="ctr"/>
          <a:lstStyle/>
          <a:p>
            <a:pPr defTabSz="267272">
              <a:defRPr sz="3600">
                <a:solidFill>
                  <a:srgbClr val="FFFFFF"/>
                </a:solidFill>
              </a:defRPr>
            </a:pPr>
            <a:endParaRPr sz="1647"/>
          </a:p>
        </p:txBody>
      </p:sp>
      <p:sp>
        <p:nvSpPr>
          <p:cNvPr id="25" name="Shape 1101">
            <a:extLst>
              <a:ext uri="{FF2B5EF4-FFF2-40B4-BE49-F238E27FC236}">
                <a16:creationId xmlns:a16="http://schemas.microsoft.com/office/drawing/2014/main" id="{F00102C3-B5C5-494C-AA8A-C99462B05D95}"/>
              </a:ext>
            </a:extLst>
          </p:cNvPr>
          <p:cNvSpPr/>
          <p:nvPr/>
        </p:nvSpPr>
        <p:spPr>
          <a:xfrm rot="14609859">
            <a:off x="8753588" y="4320751"/>
            <a:ext cx="589662" cy="354658"/>
          </a:xfrm>
          <a:prstGeom prst="rightArrow">
            <a:avLst>
              <a:gd name="adj1" fmla="val 32000"/>
              <a:gd name="adj2" fmla="val 109594"/>
            </a:avLst>
          </a:prstGeom>
          <a:solidFill>
            <a:srgbClr val="557E48"/>
          </a:solidFill>
          <a:ln w="12700">
            <a:miter lim="400000"/>
          </a:ln>
        </p:spPr>
        <p:txBody>
          <a:bodyPr lIns="23242" tIns="23242" rIns="23242" bIns="23242" anchor="ctr"/>
          <a:lstStyle/>
          <a:p>
            <a:pPr defTabSz="267272">
              <a:defRPr sz="3600">
                <a:solidFill>
                  <a:srgbClr val="FFFFFF"/>
                </a:solidFill>
              </a:defRPr>
            </a:pPr>
            <a:endParaRPr sz="1647"/>
          </a:p>
        </p:txBody>
      </p:sp>
      <p:sp>
        <p:nvSpPr>
          <p:cNvPr id="26" name="Shape 1102">
            <a:extLst>
              <a:ext uri="{FF2B5EF4-FFF2-40B4-BE49-F238E27FC236}">
                <a16:creationId xmlns:a16="http://schemas.microsoft.com/office/drawing/2014/main" id="{93E5D344-47A7-BD45-82C8-A8C7FC3385DE}"/>
              </a:ext>
            </a:extLst>
          </p:cNvPr>
          <p:cNvSpPr/>
          <p:nvPr/>
        </p:nvSpPr>
        <p:spPr>
          <a:xfrm flipV="1">
            <a:off x="6095237" y="4204290"/>
            <a:ext cx="2809245" cy="45866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3242" tIns="23242" rIns="23242" bIns="23242" anchor="ctr"/>
          <a:lstStyle/>
          <a:p>
            <a:pPr defTabSz="267272">
              <a:defRPr sz="3600"/>
            </a:pPr>
            <a:endParaRPr sz="1647"/>
          </a:p>
        </p:txBody>
      </p:sp>
      <p:sp>
        <p:nvSpPr>
          <p:cNvPr id="27" name="Shape 1103">
            <a:extLst>
              <a:ext uri="{FF2B5EF4-FFF2-40B4-BE49-F238E27FC236}">
                <a16:creationId xmlns:a16="http://schemas.microsoft.com/office/drawing/2014/main" id="{BA096811-8160-E64C-8CAA-BA54E31C3FE4}"/>
              </a:ext>
            </a:extLst>
          </p:cNvPr>
          <p:cNvSpPr/>
          <p:nvPr/>
        </p:nvSpPr>
        <p:spPr>
          <a:xfrm flipV="1">
            <a:off x="9188057" y="3758721"/>
            <a:ext cx="2312475" cy="18956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3242" tIns="23242" rIns="23242" bIns="23242" anchor="ctr"/>
          <a:lstStyle/>
          <a:p>
            <a:pPr defTabSz="267272">
              <a:defRPr sz="3600"/>
            </a:pPr>
            <a:endParaRPr sz="1647"/>
          </a:p>
        </p:txBody>
      </p:sp>
      <p:sp>
        <p:nvSpPr>
          <p:cNvPr id="28" name="Shape 1104">
            <a:extLst>
              <a:ext uri="{FF2B5EF4-FFF2-40B4-BE49-F238E27FC236}">
                <a16:creationId xmlns:a16="http://schemas.microsoft.com/office/drawing/2014/main" id="{BAD58128-69FB-084B-AEE2-74D40EE34A9F}"/>
              </a:ext>
            </a:extLst>
          </p:cNvPr>
          <p:cNvSpPr/>
          <p:nvPr/>
        </p:nvSpPr>
        <p:spPr>
          <a:xfrm rot="3887311">
            <a:off x="8733098" y="3437356"/>
            <a:ext cx="589662" cy="354658"/>
          </a:xfrm>
          <a:prstGeom prst="rightArrow">
            <a:avLst>
              <a:gd name="adj1" fmla="val 32000"/>
              <a:gd name="adj2" fmla="val 109594"/>
            </a:avLst>
          </a:prstGeom>
          <a:solidFill>
            <a:srgbClr val="557E48"/>
          </a:solidFill>
          <a:ln w="12700">
            <a:miter lim="400000"/>
          </a:ln>
        </p:spPr>
        <p:txBody>
          <a:bodyPr lIns="23242" tIns="23242" rIns="23242" bIns="23242" anchor="ctr"/>
          <a:lstStyle/>
          <a:p>
            <a:pPr defTabSz="267272">
              <a:defRPr sz="3600">
                <a:solidFill>
                  <a:srgbClr val="FFFFFF"/>
                </a:solidFill>
              </a:defRPr>
            </a:pPr>
            <a:endParaRPr sz="1647"/>
          </a:p>
        </p:txBody>
      </p:sp>
      <p:sp>
        <p:nvSpPr>
          <p:cNvPr id="29" name="Shape 1105">
            <a:extLst>
              <a:ext uri="{FF2B5EF4-FFF2-40B4-BE49-F238E27FC236}">
                <a16:creationId xmlns:a16="http://schemas.microsoft.com/office/drawing/2014/main" id="{CD0B4200-0E8F-C147-9FF5-71E052C1A9F9}"/>
              </a:ext>
            </a:extLst>
          </p:cNvPr>
          <p:cNvSpPr/>
          <p:nvPr/>
        </p:nvSpPr>
        <p:spPr>
          <a:xfrm rot="5742177">
            <a:off x="11241348" y="3242129"/>
            <a:ext cx="589662" cy="354658"/>
          </a:xfrm>
          <a:prstGeom prst="rightArrow">
            <a:avLst>
              <a:gd name="adj1" fmla="val 32000"/>
              <a:gd name="adj2" fmla="val 109594"/>
            </a:avLst>
          </a:prstGeom>
          <a:solidFill>
            <a:srgbClr val="557E48"/>
          </a:solidFill>
          <a:ln w="12700">
            <a:miter lim="400000"/>
          </a:ln>
        </p:spPr>
        <p:txBody>
          <a:bodyPr lIns="23242" tIns="23242" rIns="23242" bIns="23242" anchor="ctr"/>
          <a:lstStyle/>
          <a:p>
            <a:pPr defTabSz="267272">
              <a:defRPr sz="3600">
                <a:solidFill>
                  <a:srgbClr val="FFFFFF"/>
                </a:solidFill>
              </a:defRPr>
            </a:pPr>
            <a:endParaRPr sz="1647"/>
          </a:p>
        </p:txBody>
      </p:sp>
      <p:sp>
        <p:nvSpPr>
          <p:cNvPr id="30" name="Shape 1106">
            <a:extLst>
              <a:ext uri="{FF2B5EF4-FFF2-40B4-BE49-F238E27FC236}">
                <a16:creationId xmlns:a16="http://schemas.microsoft.com/office/drawing/2014/main" id="{DC157AB0-823F-1A45-93C8-75D0197F1749}"/>
              </a:ext>
            </a:extLst>
          </p:cNvPr>
          <p:cNvSpPr/>
          <p:nvPr/>
        </p:nvSpPr>
        <p:spPr>
          <a:xfrm>
            <a:off x="5475713" y="1521346"/>
            <a:ext cx="6582925" cy="2473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8105" tIns="58105" rIns="58105" bIns="58105" anchor="ctr"/>
          <a:lstStyle>
            <a:lvl1pPr marL="381000" indent="-381000" algn="l" defTabSz="584200">
              <a:lnSpc>
                <a:spcPct val="60000"/>
              </a:lnSpc>
              <a:spcBef>
                <a:spcPts val="3800"/>
              </a:spcBef>
              <a:buClr>
                <a:srgbClr val="535353"/>
              </a:buClr>
              <a:buSzPct val="82000"/>
              <a:buChar char="•"/>
              <a:defRPr sz="4700">
                <a:solidFill>
                  <a:srgbClr val="464646"/>
                </a:solidFill>
              </a:defRPr>
            </a:lvl1pPr>
          </a:lstStyle>
          <a:p>
            <a:r>
              <a:rPr sz="2150"/>
              <a:t>Additional options to control escaping line of sight</a:t>
            </a:r>
          </a:p>
        </p:txBody>
      </p:sp>
    </p:spTree>
    <p:extLst>
      <p:ext uri="{BB962C8B-B14F-4D97-AF65-F5344CB8AC3E}">
        <p14:creationId xmlns:p14="http://schemas.microsoft.com/office/powerpoint/2010/main" val="177992799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guide_bot</a:t>
            </a:r>
            <a:endParaRPr dirty="0"/>
          </a:p>
        </p:txBody>
      </p:sp>
      <p:sp>
        <p:nvSpPr>
          <p:cNvPr id="25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9"/>
            <a:ext cx="4278760" cy="454557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sz="2400" b="1" dirty="0"/>
              <a:t>Input</a:t>
            </a:r>
            <a:br>
              <a:rPr lang="da-DK" sz="2400" dirty="0"/>
            </a:br>
            <a:r>
              <a:rPr lang="da-DK" sz="2400" dirty="0"/>
              <a:t>    Job </a:t>
            </a:r>
            <a:r>
              <a:rPr lang="da-DK" sz="2400" dirty="0" err="1"/>
              <a:t>description</a:t>
            </a:r>
            <a:endParaRPr lang="da-DK" sz="2400" dirty="0"/>
          </a:p>
          <a:p>
            <a:pPr marL="0" indent="0">
              <a:buNone/>
            </a:pPr>
            <a:r>
              <a:rPr lang="da-DK" sz="2400" dirty="0"/>
              <a:t>    </a:t>
            </a:r>
            <a:r>
              <a:rPr lang="da-DK" sz="2400" dirty="0" err="1"/>
              <a:t>Geometry</a:t>
            </a:r>
            <a:r>
              <a:rPr lang="da-DK" sz="2400" dirty="0"/>
              <a:t> </a:t>
            </a:r>
            <a:r>
              <a:rPr lang="da-DK" sz="2400" dirty="0" err="1"/>
              <a:t>string</a:t>
            </a:r>
            <a:endParaRPr lang="da-DK" sz="2400" dirty="0"/>
          </a:p>
          <a:p>
            <a:pPr marL="0" indent="0">
              <a:buNone/>
            </a:pPr>
            <a:endParaRPr lang="da-DK" sz="2400" dirty="0"/>
          </a:p>
          <a:p>
            <a:pPr marL="0" indent="0">
              <a:buNone/>
            </a:pPr>
            <a:r>
              <a:rPr lang="da-DK" sz="2400" b="1" dirty="0" err="1"/>
              <a:t>Optimization</a:t>
            </a:r>
            <a:endParaRPr lang="da-DK" sz="2400" b="1" dirty="0"/>
          </a:p>
          <a:p>
            <a:pPr marL="0" indent="0">
              <a:buNone/>
            </a:pPr>
            <a:r>
              <a:rPr lang="da-DK" sz="2400" dirty="0"/>
              <a:t>    </a:t>
            </a:r>
            <a:r>
              <a:rPr lang="da-DK" sz="2400" u="sng" dirty="0" err="1"/>
              <a:t>Optimization</a:t>
            </a:r>
            <a:r>
              <a:rPr lang="da-DK" sz="2400" u="sng" dirty="0"/>
              <a:t> of the guide</a:t>
            </a:r>
          </a:p>
          <a:p>
            <a:pPr marL="0" indent="0">
              <a:buNone/>
            </a:pPr>
            <a:endParaRPr lang="da-DK" sz="2400" dirty="0"/>
          </a:p>
          <a:p>
            <a:pPr marL="0" indent="0">
              <a:buNone/>
            </a:pPr>
            <a:r>
              <a:rPr lang="da-DK" sz="2400" b="1" dirty="0"/>
              <a:t>Output</a:t>
            </a:r>
          </a:p>
          <a:p>
            <a:pPr marL="0" indent="0">
              <a:buNone/>
            </a:pPr>
            <a:r>
              <a:rPr lang="da-DK" sz="2400" dirty="0"/>
              <a:t>    Guide </a:t>
            </a:r>
            <a:r>
              <a:rPr lang="da-DK" sz="2400" dirty="0" err="1"/>
              <a:t>characterization</a:t>
            </a:r>
            <a:endParaRPr lang="da-DK" sz="2400" dirty="0"/>
          </a:p>
          <a:p>
            <a:pPr marL="0" indent="0">
              <a:buNone/>
            </a:pPr>
            <a:r>
              <a:rPr lang="da-DK" sz="2400" dirty="0"/>
              <a:t>    Scan of </a:t>
            </a:r>
            <a:r>
              <a:rPr lang="da-DK" sz="2400" dirty="0" err="1"/>
              <a:t>optimizations</a:t>
            </a:r>
            <a:endParaRPr sz="2400"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11" name="PGECCE_4Vsize_start (Converted).mov">
            <a:extLst>
              <a:ext uri="{FF2B5EF4-FFF2-40B4-BE49-F238E27FC236}">
                <a16:creationId xmlns:a16="http://schemas.microsoft.com/office/drawing/2014/main" id="{2EEFF62F-BA34-9F47-97D7-AB7EB70C005B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5691892" y="1398844"/>
            <a:ext cx="6301728" cy="4411211"/>
          </a:xfrm>
          <a:prstGeom prst="rect">
            <a:avLst/>
          </a:prstGeom>
          <a:ln w="63500">
            <a:solidFill>
              <a:srgbClr val="5A5F5E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19372488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Brilliance</a:t>
            </a:r>
            <a:r>
              <a:rPr lang="da-DK" dirty="0"/>
              <a:t> transfer</a:t>
            </a:r>
            <a:endParaRPr dirty="0"/>
          </a:p>
        </p:txBody>
      </p:sp>
      <p:sp>
        <p:nvSpPr>
          <p:cNvPr id="25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8" y="1706399"/>
            <a:ext cx="4665131" cy="4545579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Phase</a:t>
            </a:r>
            <a:r>
              <a:rPr lang="da-DK" dirty="0"/>
              <a:t> </a:t>
            </a:r>
            <a:r>
              <a:rPr lang="da-DK" dirty="0" err="1"/>
              <a:t>space</a:t>
            </a:r>
            <a:r>
              <a:rPr lang="da-DK" dirty="0"/>
              <a:t> diagrams, </a:t>
            </a:r>
            <a:r>
              <a:rPr lang="da-DK" dirty="0" err="1"/>
              <a:t>space</a:t>
            </a:r>
            <a:r>
              <a:rPr lang="da-DK" dirty="0"/>
              <a:t> and </a:t>
            </a:r>
            <a:r>
              <a:rPr lang="da-DK" dirty="0" err="1"/>
              <a:t>divergence</a:t>
            </a:r>
            <a:r>
              <a:rPr lang="da-DK" dirty="0"/>
              <a:t> pairs (x,</a:t>
            </a:r>
            <a:r>
              <a:rPr lang="el-GR" dirty="0"/>
              <a:t>η</a:t>
            </a:r>
            <a:r>
              <a:rPr lang="da-DK" baseline="-5999" dirty="0"/>
              <a:t>x</a:t>
            </a:r>
            <a:r>
              <a:rPr lang="da-DK" dirty="0"/>
              <a:t>) (y,</a:t>
            </a:r>
            <a:r>
              <a:rPr lang="el-GR" dirty="0"/>
              <a:t>η</a:t>
            </a:r>
            <a:r>
              <a:rPr lang="da-DK" baseline="-5999" dirty="0"/>
              <a:t>y</a:t>
            </a:r>
            <a:r>
              <a:rPr lang="da-DK" dirty="0"/>
              <a:t>)</a:t>
            </a:r>
          </a:p>
          <a:p>
            <a:endParaRPr lang="da-DK" dirty="0"/>
          </a:p>
          <a:p>
            <a:r>
              <a:rPr lang="da-DK" dirty="0" err="1"/>
              <a:t>Luiville’s</a:t>
            </a:r>
            <a:r>
              <a:rPr lang="da-DK" dirty="0"/>
              <a:t> </a:t>
            </a:r>
            <a:r>
              <a:rPr lang="da-DK" dirty="0" err="1"/>
              <a:t>theorem</a:t>
            </a:r>
            <a:r>
              <a:rPr lang="da-DK" dirty="0"/>
              <a:t> </a:t>
            </a:r>
            <a:r>
              <a:rPr lang="da-DK" dirty="0" err="1"/>
              <a:t>states</a:t>
            </a:r>
            <a:r>
              <a:rPr lang="da-DK" dirty="0"/>
              <a:t> the </a:t>
            </a:r>
            <a:r>
              <a:rPr lang="da-DK" dirty="0" err="1"/>
              <a:t>phase-space</a:t>
            </a:r>
            <a:r>
              <a:rPr lang="da-DK" dirty="0"/>
              <a:t> </a:t>
            </a:r>
            <a:r>
              <a:rPr lang="da-DK" dirty="0" err="1"/>
              <a:t>density</a:t>
            </a:r>
            <a:r>
              <a:rPr lang="da-DK" dirty="0"/>
              <a:t> </a:t>
            </a:r>
            <a:r>
              <a:rPr lang="da-DK" dirty="0" err="1"/>
              <a:t>does</a:t>
            </a:r>
            <a:r>
              <a:rPr lang="da-DK" dirty="0"/>
              <a:t> not </a:t>
            </a:r>
            <a:r>
              <a:rPr lang="da-DK" dirty="0" err="1"/>
              <a:t>change</a:t>
            </a:r>
            <a:endParaRPr lang="da-DK" dirty="0"/>
          </a:p>
          <a:p>
            <a:endParaRPr lang="da-DK" dirty="0"/>
          </a:p>
          <a:p>
            <a:r>
              <a:rPr lang="da-DK" dirty="0"/>
              <a:t>The </a:t>
            </a:r>
            <a:r>
              <a:rPr lang="da-DK" dirty="0" err="1"/>
              <a:t>brilliance</a:t>
            </a:r>
            <a:r>
              <a:rPr lang="da-DK" dirty="0"/>
              <a:t> transfer is the </a:t>
            </a:r>
            <a:r>
              <a:rPr lang="da-DK" dirty="0" err="1"/>
              <a:t>fraction</a:t>
            </a:r>
            <a:r>
              <a:rPr lang="da-DK" dirty="0"/>
              <a:t> of the original </a:t>
            </a:r>
            <a:r>
              <a:rPr lang="da-DK" dirty="0" err="1"/>
              <a:t>phase-space</a:t>
            </a:r>
            <a:r>
              <a:rPr lang="da-DK" dirty="0"/>
              <a:t> </a:t>
            </a:r>
            <a:r>
              <a:rPr lang="da-DK" dirty="0" err="1"/>
              <a:t>density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is </a:t>
            </a:r>
            <a:r>
              <a:rPr lang="da-DK" dirty="0" err="1"/>
              <a:t>left</a:t>
            </a:r>
            <a:r>
              <a:rPr lang="da-DK" dirty="0"/>
              <a:t> at a given point, for a given </a:t>
            </a:r>
            <a:r>
              <a:rPr lang="da-DK" dirty="0" err="1"/>
              <a:t>phase-space</a:t>
            </a:r>
            <a:r>
              <a:rPr lang="da-DK" dirty="0"/>
              <a:t> </a:t>
            </a:r>
            <a:r>
              <a:rPr lang="da-DK" dirty="0" err="1"/>
              <a:t>area</a:t>
            </a:r>
            <a:endParaRPr lang="da-DK" dirty="0"/>
          </a:p>
          <a:p>
            <a:endParaRPr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grpSp>
        <p:nvGrpSpPr>
          <p:cNvPr id="19" name="Group 369">
            <a:extLst>
              <a:ext uri="{FF2B5EF4-FFF2-40B4-BE49-F238E27FC236}">
                <a16:creationId xmlns:a16="http://schemas.microsoft.com/office/drawing/2014/main" id="{8EB7CF48-85D1-8441-B553-3D2F9DBBDB40}"/>
              </a:ext>
            </a:extLst>
          </p:cNvPr>
          <p:cNvGrpSpPr/>
          <p:nvPr/>
        </p:nvGrpSpPr>
        <p:grpSpPr>
          <a:xfrm>
            <a:off x="7712360" y="912485"/>
            <a:ext cx="3857590" cy="3939224"/>
            <a:chOff x="0" y="0"/>
            <a:chExt cx="5574417" cy="5692382"/>
          </a:xfrm>
        </p:grpSpPr>
        <p:sp>
          <p:nvSpPr>
            <p:cNvPr id="20" name="Shape 364">
              <a:extLst>
                <a:ext uri="{FF2B5EF4-FFF2-40B4-BE49-F238E27FC236}">
                  <a16:creationId xmlns:a16="http://schemas.microsoft.com/office/drawing/2014/main" id="{B03F2C47-CC73-AA41-BDBF-821ED56BD91E}"/>
                </a:ext>
              </a:extLst>
            </p:cNvPr>
            <p:cNvSpPr/>
            <p:nvPr/>
          </p:nvSpPr>
          <p:spPr>
            <a:xfrm>
              <a:off x="4702145" y="2888406"/>
              <a:ext cx="872273" cy="911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154" tIns="35154" rIns="35154" bIns="35154" numCol="1" anchor="ctr">
              <a:noAutofit/>
            </a:bodyPr>
            <a:lstStyle>
              <a:lvl1pPr>
                <a:defRPr sz="6400">
                  <a:latin typeface="CMU Serif"/>
                  <a:ea typeface="CMU Serif"/>
                  <a:cs typeface="CMU Serif"/>
                  <a:sym typeface="CMU Serif"/>
                </a:defRPr>
              </a:lvl1pPr>
            </a:lstStyle>
            <a:p>
              <a:r>
                <a:rPr sz="4429"/>
                <a:t>x</a:t>
              </a:r>
            </a:p>
          </p:txBody>
        </p:sp>
        <p:sp>
          <p:nvSpPr>
            <p:cNvPr id="21" name="Shape 365">
              <a:extLst>
                <a:ext uri="{FF2B5EF4-FFF2-40B4-BE49-F238E27FC236}">
                  <a16:creationId xmlns:a16="http://schemas.microsoft.com/office/drawing/2014/main" id="{A353C2A0-0E07-8B42-A755-B4E0CDDC4E95}"/>
                </a:ext>
              </a:extLst>
            </p:cNvPr>
            <p:cNvSpPr/>
            <p:nvPr/>
          </p:nvSpPr>
          <p:spPr>
            <a:xfrm>
              <a:off x="533542" y="1662597"/>
              <a:ext cx="3681966" cy="36332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7211" y="0"/>
                  </a:lnTo>
                  <a:lnTo>
                    <a:pt x="21600" y="46"/>
                  </a:lnTo>
                  <a:lnTo>
                    <a:pt x="14371" y="21559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A8A8A8">
                <a:alpha val="47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154" tIns="35154" rIns="35154" bIns="35154" numCol="1" anchor="ctr">
              <a:noAutofit/>
            </a:bodyPr>
            <a:lstStyle/>
            <a:p>
              <a:pPr>
                <a:defRPr sz="420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06"/>
            </a:p>
          </p:txBody>
        </p:sp>
        <p:sp>
          <p:nvSpPr>
            <p:cNvPr id="22" name="Shape 366">
              <a:extLst>
                <a:ext uri="{FF2B5EF4-FFF2-40B4-BE49-F238E27FC236}">
                  <a16:creationId xmlns:a16="http://schemas.microsoft.com/office/drawing/2014/main" id="{6460229F-E5B2-804B-B2AC-C3541B97CD49}"/>
                </a:ext>
              </a:extLst>
            </p:cNvPr>
            <p:cNvSpPr/>
            <p:nvPr/>
          </p:nvSpPr>
          <p:spPr>
            <a:xfrm flipH="1">
              <a:off x="2376779" y="810454"/>
              <a:ext cx="1" cy="488192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316382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30"/>
            </a:p>
          </p:txBody>
        </p:sp>
        <p:sp>
          <p:nvSpPr>
            <p:cNvPr id="23" name="Shape 367">
              <a:extLst>
                <a:ext uri="{FF2B5EF4-FFF2-40B4-BE49-F238E27FC236}">
                  <a16:creationId xmlns:a16="http://schemas.microsoft.com/office/drawing/2014/main" id="{E724DFD6-D73F-9249-B77B-44B755D1A098}"/>
                </a:ext>
              </a:extLst>
            </p:cNvPr>
            <p:cNvSpPr/>
            <p:nvPr/>
          </p:nvSpPr>
          <p:spPr>
            <a:xfrm flipH="1">
              <a:off x="0" y="3397027"/>
              <a:ext cx="4751717" cy="2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316382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30"/>
            </a:p>
          </p:txBody>
        </p:sp>
        <p:sp>
          <p:nvSpPr>
            <p:cNvPr id="24" name="Shape 368">
              <a:extLst>
                <a:ext uri="{FF2B5EF4-FFF2-40B4-BE49-F238E27FC236}">
                  <a16:creationId xmlns:a16="http://schemas.microsoft.com/office/drawing/2014/main" id="{5B874EE2-AA66-B147-B0BD-942259065160}"/>
                </a:ext>
              </a:extLst>
            </p:cNvPr>
            <p:cNvSpPr/>
            <p:nvPr/>
          </p:nvSpPr>
          <p:spPr>
            <a:xfrm>
              <a:off x="2292959" y="0"/>
              <a:ext cx="1009512" cy="11541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154" tIns="35154" rIns="35154" bIns="35154" numCol="1" anchor="ctr">
              <a:noAutofit/>
            </a:bodyPr>
            <a:lstStyle/>
            <a:p>
              <a:pPr>
                <a:defRPr sz="6400">
                  <a:latin typeface="CMU Serif"/>
                  <a:ea typeface="CMU Serif"/>
                  <a:cs typeface="CMU Serif"/>
                  <a:sym typeface="CMU Serif"/>
                </a:defRPr>
              </a:pPr>
              <a:r>
                <a:rPr sz="4429"/>
                <a:t>η</a:t>
              </a:r>
              <a:r>
                <a:rPr sz="4429" baseline="-5999"/>
                <a:t>x</a:t>
              </a:r>
            </a:p>
          </p:txBody>
        </p:sp>
      </p:grpSp>
      <p:pic>
        <p:nvPicPr>
          <p:cNvPr id="25" name="5e81ec5d112b7c085c4a3b7779fb61a8.png">
            <a:extLst>
              <a:ext uri="{FF2B5EF4-FFF2-40B4-BE49-F238E27FC236}">
                <a16:creationId xmlns:a16="http://schemas.microsoft.com/office/drawing/2014/main" id="{428D28ED-055B-2E49-BD8A-1E87793CF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48899" y="5084643"/>
            <a:ext cx="3865621" cy="64427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E43AB9-A421-5942-900A-8A4614FB2050}"/>
              </a:ext>
            </a:extLst>
          </p:cNvPr>
          <p:cNvSpPr/>
          <p:nvPr/>
        </p:nvSpPr>
        <p:spPr>
          <a:xfrm>
            <a:off x="8990930" y="2483521"/>
            <a:ext cx="758408" cy="1690453"/>
          </a:xfrm>
          <a:prstGeom prst="rect">
            <a:avLst/>
          </a:prstGeom>
          <a:solidFill>
            <a:srgbClr val="FFFFFF">
              <a:alpha val="37000"/>
            </a:srgb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F3F75B-65E3-B545-A410-DB8BE72ED048}"/>
              </a:ext>
            </a:extLst>
          </p:cNvPr>
          <p:cNvSpPr txBox="1"/>
          <p:nvPr/>
        </p:nvSpPr>
        <p:spPr>
          <a:xfrm>
            <a:off x="10230574" y="1417771"/>
            <a:ext cx="1877901" cy="4231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Figure</a:t>
            </a:r>
            <a:r>
              <a:rPr kumimoji="0" lang="da-DK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of Merit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A39504A5-0782-5C43-ABDA-A8614F3D7858}"/>
              </a:ext>
            </a:extLst>
          </p:cNvPr>
          <p:cNvSpPr/>
          <p:nvPr/>
        </p:nvSpPr>
        <p:spPr>
          <a:xfrm>
            <a:off x="9537539" y="1689730"/>
            <a:ext cx="625033" cy="706229"/>
          </a:xfrm>
          <a:custGeom>
            <a:avLst/>
            <a:gdLst>
              <a:gd name="connsiteX0" fmla="*/ 625033 w 625033"/>
              <a:gd name="connsiteY0" fmla="*/ 174 h 706229"/>
              <a:gd name="connsiteX1" fmla="*/ 185195 w 625033"/>
              <a:gd name="connsiteY1" fmla="*/ 115921 h 706229"/>
              <a:gd name="connsiteX2" fmla="*/ 0 w 625033"/>
              <a:gd name="connsiteY2" fmla="*/ 706229 h 706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5033" h="706229">
                <a:moveTo>
                  <a:pt x="625033" y="174"/>
                </a:moveTo>
                <a:cubicBezTo>
                  <a:pt x="457200" y="-791"/>
                  <a:pt x="289367" y="-1755"/>
                  <a:pt x="185195" y="115921"/>
                </a:cubicBezTo>
                <a:cubicBezTo>
                  <a:pt x="81023" y="233597"/>
                  <a:pt x="40511" y="469913"/>
                  <a:pt x="0" y="706229"/>
                </a:cubicBezTo>
              </a:path>
            </a:pathLst>
          </a:custGeom>
          <a:noFill/>
          <a:ln w="31750" cap="flat">
            <a:solidFill>
              <a:schemeClr val="accent1"/>
            </a:solidFill>
            <a:prstDash val="solid"/>
            <a:round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9C1335-BFBA-8147-926C-8BC2B474DE3A}"/>
              </a:ext>
            </a:extLst>
          </p:cNvPr>
          <p:cNvSpPr txBox="1"/>
          <p:nvPr/>
        </p:nvSpPr>
        <p:spPr>
          <a:xfrm>
            <a:off x="6609510" y="700888"/>
            <a:ext cx="2205700" cy="4231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Beam</a:t>
            </a:r>
            <a:r>
              <a:rPr kumimoji="0" lang="da-DK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kumimoji="0" lang="da-DK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phase-space</a:t>
            </a:r>
            <a:endParaRPr kumimoji="0" lang="da-DK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34E5645A-CC0E-A145-8416-775F031D383B}"/>
              </a:ext>
            </a:extLst>
          </p:cNvPr>
          <p:cNvSpPr/>
          <p:nvPr/>
        </p:nvSpPr>
        <p:spPr>
          <a:xfrm>
            <a:off x="7500230" y="1319514"/>
            <a:ext cx="1146059" cy="900979"/>
          </a:xfrm>
          <a:custGeom>
            <a:avLst/>
            <a:gdLst>
              <a:gd name="connsiteX0" fmla="*/ 11740 w 1146059"/>
              <a:gd name="connsiteY0" fmla="*/ 0 h 900979"/>
              <a:gd name="connsiteX1" fmla="*/ 162211 w 1146059"/>
              <a:gd name="connsiteY1" fmla="*/ 787078 h 900979"/>
              <a:gd name="connsiteX2" fmla="*/ 1146059 w 1146059"/>
              <a:gd name="connsiteY2" fmla="*/ 879676 h 900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6059" h="900979">
                <a:moveTo>
                  <a:pt x="11740" y="0"/>
                </a:moveTo>
                <a:cubicBezTo>
                  <a:pt x="-7551" y="320232"/>
                  <a:pt x="-26842" y="640465"/>
                  <a:pt x="162211" y="787078"/>
                </a:cubicBezTo>
                <a:cubicBezTo>
                  <a:pt x="351264" y="933691"/>
                  <a:pt x="748661" y="906683"/>
                  <a:pt x="1146059" y="879676"/>
                </a:cubicBezTo>
              </a:path>
            </a:pathLst>
          </a:custGeom>
          <a:noFill/>
          <a:ln w="34925" cap="flat">
            <a:solidFill>
              <a:schemeClr val="accent1"/>
            </a:solidFill>
            <a:prstDash val="solid"/>
            <a:round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guide_bot</a:t>
            </a:r>
            <a:endParaRPr dirty="0"/>
          </a:p>
        </p:txBody>
      </p:sp>
      <p:sp>
        <p:nvSpPr>
          <p:cNvPr id="25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9"/>
            <a:ext cx="4278760" cy="454557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sz="2400" b="1" dirty="0"/>
              <a:t>Input</a:t>
            </a:r>
            <a:br>
              <a:rPr lang="da-DK" sz="2400" dirty="0"/>
            </a:br>
            <a:r>
              <a:rPr lang="da-DK" sz="2400" dirty="0"/>
              <a:t>    Job </a:t>
            </a:r>
            <a:r>
              <a:rPr lang="da-DK" sz="2400" dirty="0" err="1"/>
              <a:t>description</a:t>
            </a:r>
            <a:endParaRPr lang="da-DK" sz="2400" dirty="0"/>
          </a:p>
          <a:p>
            <a:pPr marL="0" indent="0">
              <a:buNone/>
            </a:pPr>
            <a:r>
              <a:rPr lang="da-DK" sz="2400" dirty="0"/>
              <a:t>    </a:t>
            </a:r>
            <a:r>
              <a:rPr lang="da-DK" sz="2400" dirty="0" err="1"/>
              <a:t>Geometry</a:t>
            </a:r>
            <a:r>
              <a:rPr lang="da-DK" sz="2400" dirty="0"/>
              <a:t> </a:t>
            </a:r>
            <a:r>
              <a:rPr lang="da-DK" sz="2400" dirty="0" err="1"/>
              <a:t>string</a:t>
            </a:r>
            <a:endParaRPr lang="da-DK" sz="2400" dirty="0"/>
          </a:p>
          <a:p>
            <a:pPr marL="0" indent="0">
              <a:buNone/>
            </a:pPr>
            <a:endParaRPr lang="da-DK" sz="2400" dirty="0"/>
          </a:p>
          <a:p>
            <a:pPr marL="0" indent="0">
              <a:buNone/>
            </a:pPr>
            <a:r>
              <a:rPr lang="da-DK" sz="2400" b="1" dirty="0" err="1"/>
              <a:t>Optimization</a:t>
            </a:r>
            <a:endParaRPr lang="da-DK" sz="2400" b="1" dirty="0"/>
          </a:p>
          <a:p>
            <a:pPr marL="0" indent="0">
              <a:buNone/>
            </a:pPr>
            <a:r>
              <a:rPr lang="da-DK" sz="2400" dirty="0"/>
              <a:t>    </a:t>
            </a:r>
            <a:r>
              <a:rPr lang="da-DK" sz="2400" u="sng" dirty="0" err="1"/>
              <a:t>Optimization</a:t>
            </a:r>
            <a:r>
              <a:rPr lang="da-DK" sz="2400" u="sng" dirty="0"/>
              <a:t> of the guide</a:t>
            </a:r>
          </a:p>
          <a:p>
            <a:pPr marL="0" indent="0">
              <a:buNone/>
            </a:pPr>
            <a:endParaRPr lang="da-DK" sz="2400" dirty="0"/>
          </a:p>
          <a:p>
            <a:pPr marL="0" indent="0">
              <a:buNone/>
            </a:pPr>
            <a:r>
              <a:rPr lang="da-DK" sz="2400" b="1" dirty="0"/>
              <a:t>Output</a:t>
            </a:r>
          </a:p>
          <a:p>
            <a:pPr marL="0" indent="0">
              <a:buNone/>
            </a:pPr>
            <a:r>
              <a:rPr lang="da-DK" sz="2400" dirty="0"/>
              <a:t>    Guide </a:t>
            </a:r>
            <a:r>
              <a:rPr lang="da-DK" sz="2400" dirty="0" err="1"/>
              <a:t>characterization</a:t>
            </a:r>
            <a:endParaRPr lang="da-DK" sz="2400" dirty="0"/>
          </a:p>
          <a:p>
            <a:pPr marL="0" indent="0">
              <a:buNone/>
            </a:pPr>
            <a:r>
              <a:rPr lang="da-DK" sz="2400" dirty="0"/>
              <a:t>    Scan of </a:t>
            </a:r>
            <a:r>
              <a:rPr lang="da-DK" sz="2400" dirty="0" err="1"/>
              <a:t>optimizations</a:t>
            </a:r>
            <a:endParaRPr sz="2400"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pic>
        <p:nvPicPr>
          <p:cNvPr id="5" name="PGECCE_4Vsize_end (Converted).mov">
            <a:extLst>
              <a:ext uri="{FF2B5EF4-FFF2-40B4-BE49-F238E27FC236}">
                <a16:creationId xmlns:a16="http://schemas.microsoft.com/office/drawing/2014/main" id="{CA96D534-F34D-6542-943A-F68BA63EE64C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5690426" y="1398844"/>
            <a:ext cx="6304440" cy="4413108"/>
          </a:xfrm>
          <a:prstGeom prst="rect">
            <a:avLst/>
          </a:prstGeom>
          <a:ln w="63500">
            <a:solidFill>
              <a:srgbClr val="5A5F5E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17003173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00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guide_bot</a:t>
            </a:r>
            <a:endParaRPr dirty="0"/>
          </a:p>
        </p:txBody>
      </p:sp>
      <p:sp>
        <p:nvSpPr>
          <p:cNvPr id="25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9"/>
            <a:ext cx="4278760" cy="454557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sz="2400" b="1" dirty="0"/>
              <a:t>Input</a:t>
            </a:r>
            <a:br>
              <a:rPr lang="da-DK" sz="2400" dirty="0"/>
            </a:br>
            <a:r>
              <a:rPr lang="da-DK" sz="2400" dirty="0"/>
              <a:t>    Job </a:t>
            </a:r>
            <a:r>
              <a:rPr lang="da-DK" sz="2400" dirty="0" err="1"/>
              <a:t>description</a:t>
            </a:r>
            <a:endParaRPr lang="da-DK" sz="2400" dirty="0"/>
          </a:p>
          <a:p>
            <a:pPr marL="0" indent="0">
              <a:buNone/>
            </a:pPr>
            <a:r>
              <a:rPr lang="da-DK" sz="2400" dirty="0"/>
              <a:t>    </a:t>
            </a:r>
            <a:r>
              <a:rPr lang="da-DK" sz="2400" dirty="0" err="1"/>
              <a:t>Geometry</a:t>
            </a:r>
            <a:r>
              <a:rPr lang="da-DK" sz="2400" dirty="0"/>
              <a:t> </a:t>
            </a:r>
            <a:r>
              <a:rPr lang="da-DK" sz="2400" dirty="0" err="1"/>
              <a:t>string</a:t>
            </a:r>
            <a:endParaRPr lang="da-DK" sz="2400" dirty="0"/>
          </a:p>
          <a:p>
            <a:pPr marL="0" indent="0">
              <a:buNone/>
            </a:pPr>
            <a:endParaRPr lang="da-DK" sz="2400" dirty="0"/>
          </a:p>
          <a:p>
            <a:pPr marL="0" indent="0">
              <a:buNone/>
            </a:pPr>
            <a:r>
              <a:rPr lang="da-DK" sz="2400" b="1" dirty="0" err="1"/>
              <a:t>Optimization</a:t>
            </a:r>
            <a:endParaRPr lang="da-DK" sz="2400" b="1" dirty="0"/>
          </a:p>
          <a:p>
            <a:pPr marL="0" indent="0">
              <a:buNone/>
            </a:pPr>
            <a:r>
              <a:rPr lang="da-DK" sz="2400" dirty="0"/>
              <a:t>    </a:t>
            </a:r>
            <a:r>
              <a:rPr lang="da-DK" sz="2400" dirty="0" err="1"/>
              <a:t>Optimization</a:t>
            </a:r>
            <a:r>
              <a:rPr lang="da-DK" sz="2400" dirty="0"/>
              <a:t> of the guide</a:t>
            </a:r>
          </a:p>
          <a:p>
            <a:pPr marL="0" indent="0">
              <a:buNone/>
            </a:pPr>
            <a:endParaRPr lang="da-DK" sz="2400" dirty="0"/>
          </a:p>
          <a:p>
            <a:pPr marL="0" indent="0">
              <a:buNone/>
            </a:pPr>
            <a:r>
              <a:rPr lang="da-DK" sz="2400" b="1" dirty="0"/>
              <a:t>Output</a:t>
            </a:r>
          </a:p>
          <a:p>
            <a:pPr marL="0" indent="0">
              <a:buNone/>
            </a:pPr>
            <a:r>
              <a:rPr lang="da-DK" sz="2400" dirty="0"/>
              <a:t>    </a:t>
            </a:r>
            <a:r>
              <a:rPr lang="da-DK" sz="2400" u="sng" dirty="0"/>
              <a:t>Guide </a:t>
            </a:r>
            <a:r>
              <a:rPr lang="da-DK" sz="2400" u="sng" dirty="0" err="1"/>
              <a:t>characterization</a:t>
            </a:r>
            <a:endParaRPr lang="da-DK" sz="2400" u="sng" dirty="0"/>
          </a:p>
          <a:p>
            <a:pPr marL="0" indent="0">
              <a:buNone/>
            </a:pPr>
            <a:r>
              <a:rPr lang="da-DK" sz="2400" dirty="0"/>
              <a:t>    Scan of </a:t>
            </a:r>
            <a:r>
              <a:rPr lang="da-DK" sz="2400" dirty="0" err="1"/>
              <a:t>optimizations</a:t>
            </a:r>
            <a:endParaRPr sz="2400"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pic>
        <p:nvPicPr>
          <p:cNvPr id="6" name="PGECCE_4Vsize1_geometry.png">
            <a:extLst>
              <a:ext uri="{FF2B5EF4-FFF2-40B4-BE49-F238E27FC236}">
                <a16:creationId xmlns:a16="http://schemas.microsoft.com/office/drawing/2014/main" id="{7690FEDE-950C-084F-A3AE-CC965AECB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rcRect l="5542" t="2897" r="1953" b="2897"/>
          <a:stretch>
            <a:fillRect/>
          </a:stretch>
        </p:blipFill>
        <p:spPr>
          <a:xfrm>
            <a:off x="6030409" y="1519119"/>
            <a:ext cx="5856790" cy="417255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4366555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guide_bot</a:t>
            </a:r>
            <a:endParaRPr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graphicFrame>
        <p:nvGraphicFramePr>
          <p:cNvPr id="5" name="Table 1125">
            <a:extLst>
              <a:ext uri="{FF2B5EF4-FFF2-40B4-BE49-F238E27FC236}">
                <a16:creationId xmlns:a16="http://schemas.microsoft.com/office/drawing/2014/main" id="{FA46A5D9-7445-AC4F-9686-681D6CEEC0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1976674"/>
              </p:ext>
            </p:extLst>
          </p:nvPr>
        </p:nvGraphicFramePr>
        <p:xfrm>
          <a:off x="1934587" y="2282475"/>
          <a:ext cx="4095823" cy="307358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7690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67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115"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dirty="0"/>
                        <a:t>Divergence H</a:t>
                      </a:r>
                      <a:endParaRPr sz="1900" dirty="0">
                        <a:solidFill>
                          <a:srgbClr val="46464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/>
                        <a:t>±0.75°</a:t>
                      </a:r>
                      <a:endParaRPr sz="1900">
                        <a:solidFill>
                          <a:srgbClr val="46464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115"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/>
                        <a:t>Divergence V</a:t>
                      </a:r>
                      <a:endParaRPr sz="1900">
                        <a:solidFill>
                          <a:srgbClr val="46464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/>
                        <a:t>±1.0°</a:t>
                      </a:r>
                      <a:endParaRPr sz="1900">
                        <a:solidFill>
                          <a:srgbClr val="46464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336"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/>
                        <a:t>Size H</a:t>
                      </a:r>
                      <a:endParaRPr sz="1900">
                        <a:solidFill>
                          <a:srgbClr val="46464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/>
                        <a:t>1.5 cm</a:t>
                      </a:r>
                      <a:endParaRPr sz="1900">
                        <a:solidFill>
                          <a:srgbClr val="46464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336"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/>
                        <a:t>Size V</a:t>
                      </a:r>
                      <a:endParaRPr sz="1900">
                        <a:solidFill>
                          <a:srgbClr val="46464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/>
                        <a:t>1.5 cm</a:t>
                      </a:r>
                      <a:endParaRPr sz="1900">
                        <a:solidFill>
                          <a:srgbClr val="46464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336"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/>
                        <a:t>Wavelength min</a:t>
                      </a:r>
                      <a:endParaRPr sz="1900">
                        <a:solidFill>
                          <a:srgbClr val="46464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/>
                        <a:t>1.5 Å</a:t>
                      </a:r>
                      <a:endParaRPr sz="1900">
                        <a:solidFill>
                          <a:srgbClr val="46464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336"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/>
                        <a:t>Wavelength max</a:t>
                      </a:r>
                      <a:endParaRPr sz="1900">
                        <a:solidFill>
                          <a:srgbClr val="46464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/>
                        <a:t>4.0 Å</a:t>
                      </a:r>
                      <a:endParaRPr sz="1900">
                        <a:solidFill>
                          <a:srgbClr val="46464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336"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/>
                        <a:t>Guide - sample</a:t>
                      </a:r>
                      <a:endParaRPr sz="1900">
                        <a:solidFill>
                          <a:srgbClr val="46464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/>
                        <a:t>0.5 m</a:t>
                      </a:r>
                      <a:endParaRPr sz="1900">
                        <a:solidFill>
                          <a:srgbClr val="46464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336"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/>
                        <a:t>Moderator - sample</a:t>
                      </a:r>
                      <a:endParaRPr sz="1900">
                        <a:solidFill>
                          <a:srgbClr val="46464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/>
                        <a:t>150 m</a:t>
                      </a:r>
                      <a:endParaRPr sz="1900">
                        <a:solidFill>
                          <a:srgbClr val="46464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336"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dirty="0"/>
                        <a:t>m value for coating</a:t>
                      </a:r>
                      <a:endParaRPr sz="1900" dirty="0">
                        <a:solidFill>
                          <a:srgbClr val="46464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dirty="0"/>
                        <a:t>3</a:t>
                      </a:r>
                      <a:endParaRPr sz="1900" dirty="0">
                        <a:solidFill>
                          <a:srgbClr val="46464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6" name="overview_pure_cropped.png">
            <a:extLst>
              <a:ext uri="{FF2B5EF4-FFF2-40B4-BE49-F238E27FC236}">
                <a16:creationId xmlns:a16="http://schemas.microsoft.com/office/drawing/2014/main" id="{80AB3CA1-5094-1D44-B84C-A7CDD89CDD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34579" y="74381"/>
            <a:ext cx="6018836" cy="646722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1127">
            <a:extLst>
              <a:ext uri="{FF2B5EF4-FFF2-40B4-BE49-F238E27FC236}">
                <a16:creationId xmlns:a16="http://schemas.microsoft.com/office/drawing/2014/main" id="{447F56F7-5937-6341-9835-F3EE85D9859E}"/>
              </a:ext>
            </a:extLst>
          </p:cNvPr>
          <p:cNvSpPr/>
          <p:nvPr/>
        </p:nvSpPr>
        <p:spPr>
          <a:xfrm>
            <a:off x="2865865" y="1750589"/>
            <a:ext cx="2233266" cy="404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2684" tIns="32684" rIns="32684" bIns="32684" anchor="ctr">
            <a:spAutoFit/>
          </a:bodyPr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sz="2200" dirty="0"/>
              <a:t>Used parameters</a:t>
            </a:r>
          </a:p>
        </p:txBody>
      </p:sp>
    </p:spTree>
    <p:extLst>
      <p:ext uri="{BB962C8B-B14F-4D97-AF65-F5344CB8AC3E}">
        <p14:creationId xmlns:p14="http://schemas.microsoft.com/office/powerpoint/2010/main" val="282198553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pic>
        <p:nvPicPr>
          <p:cNvPr id="5" name="overview_pure_cropped.png">
            <a:extLst>
              <a:ext uri="{FF2B5EF4-FFF2-40B4-BE49-F238E27FC236}">
                <a16:creationId xmlns:a16="http://schemas.microsoft.com/office/drawing/2014/main" id="{B5A0D847-F963-5846-8F77-A68B8FEEC6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b="31549"/>
          <a:stretch/>
        </p:blipFill>
        <p:spPr>
          <a:xfrm>
            <a:off x="2297321" y="127321"/>
            <a:ext cx="8718372" cy="641237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7879826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5" name="overview_pure_cropped.png">
            <a:extLst>
              <a:ext uri="{FF2B5EF4-FFF2-40B4-BE49-F238E27FC236}">
                <a16:creationId xmlns:a16="http://schemas.microsoft.com/office/drawing/2014/main" id="{9A2524CB-3CBC-BA42-BB3F-A8DF8C7615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t="33588"/>
          <a:stretch/>
        </p:blipFill>
        <p:spPr>
          <a:xfrm>
            <a:off x="2297322" y="150471"/>
            <a:ext cx="8718372" cy="622132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8965183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pic>
        <p:nvPicPr>
          <p:cNvPr id="5" name="PGECCE_4Vsize1_posdiv_pure.png">
            <a:extLst>
              <a:ext uri="{FF2B5EF4-FFF2-40B4-BE49-F238E27FC236}">
                <a16:creationId xmlns:a16="http://schemas.microsoft.com/office/drawing/2014/main" id="{E665DEFD-4333-4A43-AC66-BA483813E1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t="5127" b="51189"/>
          <a:stretch/>
        </p:blipFill>
        <p:spPr>
          <a:xfrm>
            <a:off x="1440624" y="175377"/>
            <a:ext cx="10192827" cy="635923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906467-9B89-C242-970F-A1E1BED935E9}"/>
              </a:ext>
            </a:extLst>
          </p:cNvPr>
          <p:cNvSpPr/>
          <p:nvPr/>
        </p:nvSpPr>
        <p:spPr>
          <a:xfrm>
            <a:off x="2286001" y="6312712"/>
            <a:ext cx="289932" cy="22190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285901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pic>
        <p:nvPicPr>
          <p:cNvPr id="6" name="PGECCE_4Vsize1_acceptance_pure.png">
            <a:extLst>
              <a:ext uri="{FF2B5EF4-FFF2-40B4-BE49-F238E27FC236}">
                <a16:creationId xmlns:a16="http://schemas.microsoft.com/office/drawing/2014/main" id="{471B58E8-BA3E-9D47-B4FF-6C64A02DDD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t="5711" b="51004"/>
          <a:stretch/>
        </p:blipFill>
        <p:spPr>
          <a:xfrm>
            <a:off x="1441756" y="256478"/>
            <a:ext cx="10191695" cy="630043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5507764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guide_bot</a:t>
            </a:r>
            <a:endParaRPr dirty="0"/>
          </a:p>
        </p:txBody>
      </p:sp>
      <p:sp>
        <p:nvSpPr>
          <p:cNvPr id="25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9"/>
            <a:ext cx="4278760" cy="454557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sz="2400" b="1" dirty="0"/>
              <a:t>Input</a:t>
            </a:r>
            <a:br>
              <a:rPr lang="da-DK" sz="2400" dirty="0"/>
            </a:br>
            <a:r>
              <a:rPr lang="da-DK" sz="2400" dirty="0"/>
              <a:t>    Job </a:t>
            </a:r>
            <a:r>
              <a:rPr lang="da-DK" sz="2400" dirty="0" err="1"/>
              <a:t>description</a:t>
            </a:r>
            <a:endParaRPr lang="da-DK" sz="2400" dirty="0"/>
          </a:p>
          <a:p>
            <a:pPr marL="0" indent="0">
              <a:buNone/>
            </a:pPr>
            <a:r>
              <a:rPr lang="da-DK" sz="2400" dirty="0"/>
              <a:t>    </a:t>
            </a:r>
            <a:r>
              <a:rPr lang="da-DK" sz="2400" dirty="0" err="1"/>
              <a:t>Geometry</a:t>
            </a:r>
            <a:r>
              <a:rPr lang="da-DK" sz="2400" dirty="0"/>
              <a:t> </a:t>
            </a:r>
            <a:r>
              <a:rPr lang="da-DK" sz="2400" dirty="0" err="1"/>
              <a:t>string</a:t>
            </a:r>
            <a:endParaRPr lang="da-DK" sz="2400" dirty="0"/>
          </a:p>
          <a:p>
            <a:pPr marL="0" indent="0">
              <a:buNone/>
            </a:pPr>
            <a:endParaRPr lang="da-DK" sz="2400" dirty="0"/>
          </a:p>
          <a:p>
            <a:pPr marL="0" indent="0">
              <a:buNone/>
            </a:pPr>
            <a:r>
              <a:rPr lang="da-DK" sz="2400" b="1" dirty="0" err="1"/>
              <a:t>Optimization</a:t>
            </a:r>
            <a:endParaRPr lang="da-DK" sz="2400" b="1" dirty="0"/>
          </a:p>
          <a:p>
            <a:pPr marL="0" indent="0">
              <a:buNone/>
            </a:pPr>
            <a:r>
              <a:rPr lang="da-DK" sz="2400" dirty="0"/>
              <a:t>    </a:t>
            </a:r>
            <a:r>
              <a:rPr lang="da-DK" sz="2400" dirty="0" err="1"/>
              <a:t>Optimization</a:t>
            </a:r>
            <a:r>
              <a:rPr lang="da-DK" sz="2400" dirty="0"/>
              <a:t> of the guide</a:t>
            </a:r>
          </a:p>
          <a:p>
            <a:pPr marL="0" indent="0">
              <a:buNone/>
            </a:pPr>
            <a:endParaRPr lang="da-DK" sz="2400" dirty="0"/>
          </a:p>
          <a:p>
            <a:pPr marL="0" indent="0">
              <a:buNone/>
            </a:pPr>
            <a:r>
              <a:rPr lang="da-DK" sz="2400" b="1" dirty="0"/>
              <a:t>Output</a:t>
            </a:r>
          </a:p>
          <a:p>
            <a:pPr marL="0" indent="0">
              <a:buNone/>
            </a:pPr>
            <a:r>
              <a:rPr lang="da-DK" sz="2400" dirty="0"/>
              <a:t>    </a:t>
            </a:r>
            <a:r>
              <a:rPr lang="da-DK" sz="2400" u="sng" dirty="0"/>
              <a:t>Guide </a:t>
            </a:r>
            <a:r>
              <a:rPr lang="da-DK" sz="2400" u="sng" dirty="0" err="1"/>
              <a:t>characterization</a:t>
            </a:r>
            <a:endParaRPr lang="da-DK" sz="2400" u="sng" dirty="0"/>
          </a:p>
          <a:p>
            <a:pPr marL="0" indent="0">
              <a:buNone/>
            </a:pPr>
            <a:r>
              <a:rPr lang="da-DK" sz="2400" dirty="0"/>
              <a:t>    Scan of </a:t>
            </a:r>
            <a:r>
              <a:rPr lang="da-DK" sz="2400" dirty="0" err="1"/>
              <a:t>optimizations</a:t>
            </a:r>
            <a:endParaRPr sz="2400"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0816A8-3131-3844-A67D-6FB07C1C47B8}"/>
              </a:ext>
            </a:extLst>
          </p:cNvPr>
          <p:cNvSpPr txBox="1"/>
          <p:nvPr/>
        </p:nvSpPr>
        <p:spPr>
          <a:xfrm>
            <a:off x="5671595" y="2400880"/>
            <a:ext cx="6759614" cy="4231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Many</a:t>
            </a:r>
            <a:r>
              <a:rPr kumimoji="0" lang="da-DK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kumimoji="0" lang="da-DK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geometry</a:t>
            </a:r>
            <a:r>
              <a:rPr kumimoji="0" lang="da-DK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kumimoji="0" lang="da-DK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strings</a:t>
            </a:r>
            <a:r>
              <a:rPr kumimoji="0" lang="da-DK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kumimoji="0" lang="da-DK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are</a:t>
            </a:r>
            <a:r>
              <a:rPr kumimoji="0" lang="da-DK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kumimoji="0" lang="da-DK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usually</a:t>
            </a:r>
            <a:r>
              <a:rPr kumimoji="0" lang="da-DK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kumimoji="0" lang="da-DK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optimized</a:t>
            </a:r>
            <a:r>
              <a:rPr kumimoji="0" lang="da-DK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in parallel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6FD298-811A-6641-813F-AEF318B738A6}"/>
              </a:ext>
            </a:extLst>
          </p:cNvPr>
          <p:cNvSpPr txBox="1"/>
          <p:nvPr/>
        </p:nvSpPr>
        <p:spPr>
          <a:xfrm>
            <a:off x="6407763" y="3131628"/>
            <a:ext cx="6759614" cy="4231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Little book of guide </a:t>
            </a:r>
            <a:r>
              <a:rPr kumimoji="0" lang="da-DK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reports</a:t>
            </a:r>
            <a:r>
              <a:rPr kumimoji="0" lang="da-DK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to </a:t>
            </a:r>
            <a:r>
              <a:rPr kumimoji="0" lang="da-DK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choose</a:t>
            </a:r>
            <a:r>
              <a:rPr kumimoji="0" lang="da-DK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from!</a:t>
            </a:r>
          </a:p>
        </p:txBody>
      </p:sp>
    </p:spTree>
    <p:extLst>
      <p:ext uri="{BB962C8B-B14F-4D97-AF65-F5344CB8AC3E}">
        <p14:creationId xmlns:p14="http://schemas.microsoft.com/office/powerpoint/2010/main" val="3793566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guide_bot</a:t>
            </a:r>
            <a:endParaRPr dirty="0"/>
          </a:p>
        </p:txBody>
      </p:sp>
      <p:sp>
        <p:nvSpPr>
          <p:cNvPr id="25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9"/>
            <a:ext cx="4278760" cy="454557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sz="2400" b="1" dirty="0"/>
              <a:t>Input</a:t>
            </a:r>
            <a:br>
              <a:rPr lang="da-DK" sz="2400" dirty="0"/>
            </a:br>
            <a:r>
              <a:rPr lang="da-DK" sz="2400" dirty="0"/>
              <a:t>    Job </a:t>
            </a:r>
            <a:r>
              <a:rPr lang="da-DK" sz="2400" dirty="0" err="1"/>
              <a:t>description</a:t>
            </a:r>
            <a:endParaRPr lang="da-DK" sz="2400" dirty="0"/>
          </a:p>
          <a:p>
            <a:pPr marL="0" indent="0">
              <a:buNone/>
            </a:pPr>
            <a:r>
              <a:rPr lang="da-DK" sz="2400" dirty="0"/>
              <a:t>    </a:t>
            </a:r>
            <a:r>
              <a:rPr lang="da-DK" sz="2400" dirty="0" err="1"/>
              <a:t>Geometry</a:t>
            </a:r>
            <a:r>
              <a:rPr lang="da-DK" sz="2400" dirty="0"/>
              <a:t> </a:t>
            </a:r>
            <a:r>
              <a:rPr lang="da-DK" sz="2400" dirty="0" err="1"/>
              <a:t>string</a:t>
            </a:r>
            <a:endParaRPr lang="da-DK" sz="2400" dirty="0"/>
          </a:p>
          <a:p>
            <a:pPr marL="0" indent="0">
              <a:buNone/>
            </a:pPr>
            <a:endParaRPr lang="da-DK" sz="2400" dirty="0"/>
          </a:p>
          <a:p>
            <a:pPr marL="0" indent="0">
              <a:buNone/>
            </a:pPr>
            <a:r>
              <a:rPr lang="da-DK" sz="2400" b="1" dirty="0" err="1"/>
              <a:t>Optimization</a:t>
            </a:r>
            <a:endParaRPr lang="da-DK" sz="2400" b="1" dirty="0"/>
          </a:p>
          <a:p>
            <a:pPr marL="0" indent="0">
              <a:buNone/>
            </a:pPr>
            <a:r>
              <a:rPr lang="da-DK" sz="2400" dirty="0"/>
              <a:t>    </a:t>
            </a:r>
            <a:r>
              <a:rPr lang="da-DK" sz="2400" dirty="0" err="1"/>
              <a:t>Optimization</a:t>
            </a:r>
            <a:r>
              <a:rPr lang="da-DK" sz="2400" dirty="0"/>
              <a:t> of the guide</a:t>
            </a:r>
          </a:p>
          <a:p>
            <a:pPr marL="0" indent="0">
              <a:buNone/>
            </a:pPr>
            <a:endParaRPr lang="da-DK" sz="2400" dirty="0"/>
          </a:p>
          <a:p>
            <a:pPr marL="0" indent="0">
              <a:buNone/>
            </a:pPr>
            <a:r>
              <a:rPr lang="da-DK" sz="2400" b="1" dirty="0"/>
              <a:t>Output</a:t>
            </a:r>
          </a:p>
          <a:p>
            <a:pPr marL="0" indent="0">
              <a:buNone/>
            </a:pPr>
            <a:r>
              <a:rPr lang="da-DK" sz="2400" dirty="0"/>
              <a:t>    Guide </a:t>
            </a:r>
            <a:r>
              <a:rPr lang="da-DK" sz="2400" dirty="0" err="1"/>
              <a:t>characterization</a:t>
            </a:r>
            <a:endParaRPr lang="da-DK" sz="2400" dirty="0"/>
          </a:p>
          <a:p>
            <a:pPr marL="0" indent="0">
              <a:buNone/>
            </a:pPr>
            <a:r>
              <a:rPr lang="da-DK" sz="2400" dirty="0"/>
              <a:t>    </a:t>
            </a:r>
            <a:r>
              <a:rPr lang="da-DK" sz="2400" u="sng" dirty="0"/>
              <a:t>Scan of </a:t>
            </a:r>
            <a:r>
              <a:rPr lang="da-DK" sz="2400" u="sng" dirty="0" err="1"/>
              <a:t>optimizations</a:t>
            </a:r>
            <a:endParaRPr sz="2400" u="sng"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pic>
        <p:nvPicPr>
          <p:cNvPr id="5" name="cold_pancake_moderator_comparison.png">
            <a:extLst>
              <a:ext uri="{FF2B5EF4-FFF2-40B4-BE49-F238E27FC236}">
                <a16:creationId xmlns:a16="http://schemas.microsoft.com/office/drawing/2014/main" id="{38E565D6-F21B-C142-95E6-0192E935B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rcRect t="5602"/>
          <a:stretch>
            <a:fillRect/>
          </a:stretch>
        </p:blipFill>
        <p:spPr>
          <a:xfrm>
            <a:off x="8542588" y="1241127"/>
            <a:ext cx="3689408" cy="464363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1141">
            <a:extLst>
              <a:ext uri="{FF2B5EF4-FFF2-40B4-BE49-F238E27FC236}">
                <a16:creationId xmlns:a16="http://schemas.microsoft.com/office/drawing/2014/main" id="{400A0910-A290-0B46-AC3D-C451A6B5ED7F}"/>
              </a:ext>
            </a:extLst>
          </p:cNvPr>
          <p:cNvSpPr/>
          <p:nvPr/>
        </p:nvSpPr>
        <p:spPr>
          <a:xfrm>
            <a:off x="5288707" y="542544"/>
            <a:ext cx="3253881" cy="3272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8105" tIns="58105" rIns="58105" bIns="58105" anchor="ctr"/>
          <a:lstStyle/>
          <a:p>
            <a:pPr marL="174308" indent="-174308" algn="l" defTabSz="267272">
              <a:spcBef>
                <a:spcPts val="1739"/>
              </a:spcBef>
              <a:buClr>
                <a:srgbClr val="535353"/>
              </a:buClr>
              <a:buSzPct val="82000"/>
              <a:buChar char="•"/>
              <a:defRPr sz="4200">
                <a:solidFill>
                  <a:srgbClr val="464646"/>
                </a:solidFill>
              </a:defRPr>
            </a:pPr>
            <a:r>
              <a:rPr sz="1922" dirty="0"/>
              <a:t>Scan dimensions</a:t>
            </a:r>
            <a:br>
              <a:rPr lang="da-DK" sz="1922" dirty="0"/>
            </a:br>
            <a:r>
              <a:rPr lang="da-DK" sz="1922" dirty="0"/>
              <a:t>  </a:t>
            </a:r>
            <a:r>
              <a:rPr sz="1922" dirty="0"/>
              <a:t>Moderator dimensions</a:t>
            </a:r>
            <a:br>
              <a:rPr lang="da-DK" sz="1922" dirty="0"/>
            </a:br>
            <a:r>
              <a:rPr lang="da-DK" sz="1922" dirty="0"/>
              <a:t>  </a:t>
            </a:r>
            <a:r>
              <a:rPr sz="1922" dirty="0"/>
              <a:t>Divergence requirement</a:t>
            </a:r>
            <a:br>
              <a:rPr lang="da-DK" sz="1922" dirty="0"/>
            </a:br>
            <a:r>
              <a:rPr lang="da-DK" sz="1922" dirty="0"/>
              <a:t>  </a:t>
            </a:r>
            <a:r>
              <a:rPr sz="1922" dirty="0"/>
              <a:t>Sample size</a:t>
            </a:r>
          </a:p>
          <a:p>
            <a:pPr marL="174308" indent="-174308" algn="l" defTabSz="267272">
              <a:lnSpc>
                <a:spcPct val="90000"/>
              </a:lnSpc>
              <a:spcBef>
                <a:spcPts val="1739"/>
              </a:spcBef>
              <a:buClr>
                <a:srgbClr val="535353"/>
              </a:buClr>
              <a:buSzPct val="82000"/>
              <a:buChar char="•"/>
              <a:defRPr sz="4200">
                <a:solidFill>
                  <a:srgbClr val="464646"/>
                </a:solidFill>
              </a:defRPr>
            </a:pPr>
            <a:r>
              <a:rPr sz="1922" dirty="0"/>
              <a:t>Used in connection with ESS moderator decision</a:t>
            </a:r>
          </a:p>
        </p:txBody>
      </p:sp>
    </p:spTree>
    <p:extLst>
      <p:ext uri="{BB962C8B-B14F-4D97-AF65-F5344CB8AC3E}">
        <p14:creationId xmlns:p14="http://schemas.microsoft.com/office/powerpoint/2010/main" val="32934862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dvAuto="0"/>
      <p:bldP spid="6" grpId="0" build="p" bldLvl="5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guide_bot</a:t>
            </a:r>
            <a:endParaRPr dirty="0"/>
          </a:p>
        </p:txBody>
      </p:sp>
      <p:sp>
        <p:nvSpPr>
          <p:cNvPr id="25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9"/>
            <a:ext cx="4278760" cy="454557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sz="2400" b="1" dirty="0"/>
              <a:t>Input</a:t>
            </a:r>
            <a:br>
              <a:rPr lang="da-DK" sz="2400" dirty="0"/>
            </a:br>
            <a:r>
              <a:rPr lang="da-DK" sz="2400" dirty="0"/>
              <a:t>    Job </a:t>
            </a:r>
            <a:r>
              <a:rPr lang="da-DK" sz="2400" dirty="0" err="1"/>
              <a:t>description</a:t>
            </a:r>
            <a:endParaRPr lang="da-DK" sz="2400" dirty="0"/>
          </a:p>
          <a:p>
            <a:pPr marL="0" indent="0">
              <a:buNone/>
            </a:pPr>
            <a:r>
              <a:rPr lang="da-DK" sz="2400" dirty="0"/>
              <a:t>    </a:t>
            </a:r>
            <a:r>
              <a:rPr lang="da-DK" sz="2400" dirty="0" err="1"/>
              <a:t>Geometry</a:t>
            </a:r>
            <a:r>
              <a:rPr lang="da-DK" sz="2400" dirty="0"/>
              <a:t> </a:t>
            </a:r>
            <a:r>
              <a:rPr lang="da-DK" sz="2400" dirty="0" err="1"/>
              <a:t>string</a:t>
            </a:r>
            <a:endParaRPr lang="da-DK" sz="2400" dirty="0"/>
          </a:p>
          <a:p>
            <a:pPr marL="0" indent="0">
              <a:buNone/>
            </a:pPr>
            <a:endParaRPr lang="da-DK" sz="2400" dirty="0"/>
          </a:p>
          <a:p>
            <a:pPr marL="0" indent="0">
              <a:buNone/>
            </a:pPr>
            <a:r>
              <a:rPr lang="da-DK" sz="2400" b="1" dirty="0" err="1"/>
              <a:t>Optimization</a:t>
            </a:r>
            <a:endParaRPr lang="da-DK" sz="2400" b="1" dirty="0"/>
          </a:p>
          <a:p>
            <a:pPr marL="0" indent="0">
              <a:buNone/>
            </a:pPr>
            <a:r>
              <a:rPr lang="da-DK" sz="2400" dirty="0"/>
              <a:t>    </a:t>
            </a:r>
            <a:r>
              <a:rPr lang="da-DK" sz="2400" dirty="0" err="1"/>
              <a:t>Optimization</a:t>
            </a:r>
            <a:r>
              <a:rPr lang="da-DK" sz="2400" dirty="0"/>
              <a:t> of the guide</a:t>
            </a:r>
          </a:p>
          <a:p>
            <a:pPr marL="0" indent="0">
              <a:buNone/>
            </a:pPr>
            <a:endParaRPr lang="da-DK" sz="2400" dirty="0"/>
          </a:p>
          <a:p>
            <a:pPr marL="0" indent="0">
              <a:buNone/>
            </a:pPr>
            <a:r>
              <a:rPr lang="da-DK" sz="2400" b="1" dirty="0"/>
              <a:t>Output</a:t>
            </a:r>
          </a:p>
          <a:p>
            <a:pPr marL="0" indent="0">
              <a:buNone/>
            </a:pPr>
            <a:r>
              <a:rPr lang="da-DK" sz="2400" dirty="0"/>
              <a:t>    Guide </a:t>
            </a:r>
            <a:r>
              <a:rPr lang="da-DK" sz="2400" dirty="0" err="1"/>
              <a:t>characterization</a:t>
            </a:r>
            <a:endParaRPr lang="da-DK" sz="2400" dirty="0"/>
          </a:p>
          <a:p>
            <a:pPr marL="0" indent="0">
              <a:buNone/>
            </a:pPr>
            <a:r>
              <a:rPr lang="da-DK" sz="2400" dirty="0"/>
              <a:t>    </a:t>
            </a:r>
            <a:r>
              <a:rPr lang="da-DK" sz="2400" u="sng" dirty="0"/>
              <a:t>Scan of </a:t>
            </a:r>
            <a:r>
              <a:rPr lang="da-DK" sz="2400" u="sng" dirty="0" err="1"/>
              <a:t>optimizations</a:t>
            </a:r>
            <a:endParaRPr sz="2400" u="sng"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pic>
        <p:nvPicPr>
          <p:cNvPr id="5" name="CSPEC_200cm_details.png">
            <a:extLst>
              <a:ext uri="{FF2B5EF4-FFF2-40B4-BE49-F238E27FC236}">
                <a16:creationId xmlns:a16="http://schemas.microsoft.com/office/drawing/2014/main" id="{A829A6E6-F303-5D44-9C43-B29B9963E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rcRect l="9254" r="7332"/>
          <a:stretch>
            <a:fillRect/>
          </a:stretch>
        </p:blipFill>
        <p:spPr>
          <a:xfrm>
            <a:off x="6834864" y="1527345"/>
            <a:ext cx="4363749" cy="392418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1147">
            <a:extLst>
              <a:ext uri="{FF2B5EF4-FFF2-40B4-BE49-F238E27FC236}">
                <a16:creationId xmlns:a16="http://schemas.microsoft.com/office/drawing/2014/main" id="{F119350A-49CA-7941-B648-BA9750DBEB0F}"/>
              </a:ext>
            </a:extLst>
          </p:cNvPr>
          <p:cNvSpPr/>
          <p:nvPr/>
        </p:nvSpPr>
        <p:spPr>
          <a:xfrm>
            <a:off x="7380920" y="1301981"/>
            <a:ext cx="3271636" cy="450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2684" tIns="32684" rIns="32684" bIns="32684" anchor="ctr">
            <a:spAutoFit/>
          </a:bodyPr>
          <a:lstStyle/>
          <a:p>
            <a:pPr algn="ctr"/>
            <a:r>
              <a:rPr sz="2500" dirty="0"/>
              <a:t>C-SPEC results</a:t>
            </a:r>
          </a:p>
        </p:txBody>
      </p:sp>
    </p:spTree>
    <p:extLst>
      <p:ext uri="{BB962C8B-B14F-4D97-AF65-F5344CB8AC3E}">
        <p14:creationId xmlns:p14="http://schemas.microsoft.com/office/powerpoint/2010/main" val="1484632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Losses in </a:t>
            </a:r>
            <a:r>
              <a:rPr lang="da-DK" dirty="0" err="1"/>
              <a:t>supermirrors</a:t>
            </a:r>
            <a:endParaRPr dirty="0"/>
          </a:p>
        </p:txBody>
      </p:sp>
      <p:sp>
        <p:nvSpPr>
          <p:cNvPr id="25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9"/>
            <a:ext cx="4660725" cy="2830877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Losses due to </a:t>
            </a:r>
            <a:r>
              <a:rPr lang="da-DK" dirty="0" err="1"/>
              <a:t>reflectivity</a:t>
            </a:r>
            <a:endParaRPr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0146AE-6C13-5640-9088-EF1368797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146" y="2424029"/>
            <a:ext cx="4494781" cy="3876233"/>
          </a:xfrm>
          <a:prstGeom prst="rect">
            <a:avLst/>
          </a:prstGeom>
        </p:spPr>
      </p:pic>
      <p:pic>
        <p:nvPicPr>
          <p:cNvPr id="7" name="liouville.tiff">
            <a:extLst>
              <a:ext uri="{FF2B5EF4-FFF2-40B4-BE49-F238E27FC236}">
                <a16:creationId xmlns:a16="http://schemas.microsoft.com/office/drawing/2014/main" id="{7F08E0A0-BAA3-204C-864F-57891E4C32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04522" y="1570726"/>
            <a:ext cx="933433" cy="6814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4717969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guide_bot</a:t>
            </a:r>
            <a:endParaRPr dirty="0"/>
          </a:p>
        </p:txBody>
      </p:sp>
      <p:sp>
        <p:nvSpPr>
          <p:cNvPr id="25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9"/>
            <a:ext cx="4278760" cy="454557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sz="2400" b="1" dirty="0"/>
              <a:t>Input</a:t>
            </a:r>
            <a:br>
              <a:rPr lang="da-DK" sz="2400" dirty="0"/>
            </a:br>
            <a:r>
              <a:rPr lang="da-DK" sz="2400" dirty="0"/>
              <a:t>    Job </a:t>
            </a:r>
            <a:r>
              <a:rPr lang="da-DK" sz="2400" dirty="0" err="1"/>
              <a:t>description</a:t>
            </a:r>
            <a:endParaRPr lang="da-DK" sz="2400" dirty="0"/>
          </a:p>
          <a:p>
            <a:pPr marL="0" indent="0">
              <a:buNone/>
            </a:pPr>
            <a:r>
              <a:rPr lang="da-DK" sz="2400" dirty="0"/>
              <a:t>    </a:t>
            </a:r>
            <a:r>
              <a:rPr lang="da-DK" sz="2400" dirty="0" err="1"/>
              <a:t>Geometry</a:t>
            </a:r>
            <a:r>
              <a:rPr lang="da-DK" sz="2400" dirty="0"/>
              <a:t> </a:t>
            </a:r>
            <a:r>
              <a:rPr lang="da-DK" sz="2400" dirty="0" err="1"/>
              <a:t>string</a:t>
            </a:r>
            <a:endParaRPr lang="da-DK" sz="2400" dirty="0"/>
          </a:p>
          <a:p>
            <a:pPr marL="0" indent="0">
              <a:buNone/>
            </a:pPr>
            <a:endParaRPr lang="da-DK" sz="2400" dirty="0"/>
          </a:p>
          <a:p>
            <a:pPr marL="0" indent="0">
              <a:buNone/>
            </a:pPr>
            <a:r>
              <a:rPr lang="da-DK" sz="2400" b="1" dirty="0" err="1"/>
              <a:t>Optimization</a:t>
            </a:r>
            <a:endParaRPr lang="da-DK" sz="2400" b="1" dirty="0"/>
          </a:p>
          <a:p>
            <a:pPr marL="0" indent="0">
              <a:buNone/>
            </a:pPr>
            <a:r>
              <a:rPr lang="da-DK" sz="2400" dirty="0"/>
              <a:t>    </a:t>
            </a:r>
            <a:r>
              <a:rPr lang="da-DK" sz="2400" dirty="0" err="1"/>
              <a:t>Optimization</a:t>
            </a:r>
            <a:r>
              <a:rPr lang="da-DK" sz="2400" dirty="0"/>
              <a:t> of the guide</a:t>
            </a:r>
          </a:p>
          <a:p>
            <a:pPr marL="0" indent="0">
              <a:buNone/>
            </a:pPr>
            <a:endParaRPr lang="da-DK" sz="2400" dirty="0"/>
          </a:p>
          <a:p>
            <a:pPr marL="0" indent="0">
              <a:buNone/>
            </a:pPr>
            <a:r>
              <a:rPr lang="da-DK" sz="2400" b="1" dirty="0"/>
              <a:t>Output</a:t>
            </a:r>
          </a:p>
          <a:p>
            <a:pPr marL="0" indent="0">
              <a:buNone/>
            </a:pPr>
            <a:r>
              <a:rPr lang="da-DK" sz="2400" dirty="0"/>
              <a:t>    Guide </a:t>
            </a:r>
            <a:r>
              <a:rPr lang="da-DK" sz="2400" dirty="0" err="1"/>
              <a:t>characterization</a:t>
            </a:r>
            <a:endParaRPr lang="da-DK" sz="2400" dirty="0"/>
          </a:p>
          <a:p>
            <a:pPr marL="0" indent="0">
              <a:buNone/>
            </a:pPr>
            <a:r>
              <a:rPr lang="da-DK" sz="2400" dirty="0"/>
              <a:t>    </a:t>
            </a:r>
            <a:r>
              <a:rPr lang="da-DK" sz="2400" u="sng" dirty="0"/>
              <a:t>Scan of </a:t>
            </a:r>
            <a:r>
              <a:rPr lang="da-DK" sz="2400" u="sng" dirty="0" err="1"/>
              <a:t>optimizations</a:t>
            </a:r>
            <a:endParaRPr sz="2400" u="sng"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pic>
        <p:nvPicPr>
          <p:cNvPr id="5" name="2m_overview_automatic-eps-converted-to.pdf">
            <a:extLst>
              <a:ext uri="{FF2B5EF4-FFF2-40B4-BE49-F238E27FC236}">
                <a16:creationId xmlns:a16="http://schemas.microsoft.com/office/drawing/2014/main" id="{5DDC1A36-4B5D-C049-B2B5-1139A7F9D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95496" y="1319185"/>
            <a:ext cx="6081597" cy="45833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5078024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uides_per_month.pdf">
            <a:extLst>
              <a:ext uri="{FF2B5EF4-FFF2-40B4-BE49-F238E27FC236}">
                <a16:creationId xmlns:a16="http://schemas.microsoft.com/office/drawing/2014/main" id="{F08A0F6E-CCBC-A54F-89C1-10C6F2885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65715" y="1706399"/>
            <a:ext cx="5466530" cy="389798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258CA5C-0F37-5F42-B7C9-6163212625DC}"/>
              </a:ext>
            </a:extLst>
          </p:cNvPr>
          <p:cNvSpPr/>
          <p:nvPr/>
        </p:nvSpPr>
        <p:spPr>
          <a:xfrm>
            <a:off x="6278136" y="1398844"/>
            <a:ext cx="446049" cy="420554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My </a:t>
            </a:r>
            <a:r>
              <a:rPr lang="da-DK" dirty="0" err="1"/>
              <a:t>guide_bot</a:t>
            </a:r>
            <a:r>
              <a:rPr lang="da-DK" dirty="0"/>
              <a:t> </a:t>
            </a:r>
            <a:r>
              <a:rPr lang="da-DK" dirty="0" err="1"/>
              <a:t>use</a:t>
            </a:r>
            <a:endParaRPr dirty="0"/>
          </a:p>
        </p:txBody>
      </p:sp>
      <p:sp>
        <p:nvSpPr>
          <p:cNvPr id="25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9"/>
            <a:ext cx="4313725" cy="454557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a-DK" dirty="0" err="1"/>
              <a:t>Performed</a:t>
            </a:r>
            <a:r>
              <a:rPr lang="da-DK" dirty="0"/>
              <a:t> more </a:t>
            </a:r>
            <a:r>
              <a:rPr lang="da-DK" dirty="0" err="1"/>
              <a:t>than</a:t>
            </a:r>
            <a:r>
              <a:rPr lang="da-DK" dirty="0"/>
              <a:t> 20000 guide </a:t>
            </a:r>
            <a:r>
              <a:rPr lang="da-DK" dirty="0" err="1"/>
              <a:t>optimizations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dirty="0"/>
              <a:t>Tens of millions of </a:t>
            </a:r>
            <a:r>
              <a:rPr lang="da-DK" dirty="0" err="1"/>
              <a:t>McStas</a:t>
            </a:r>
            <a:r>
              <a:rPr lang="da-DK" dirty="0"/>
              <a:t> simulations</a:t>
            </a:r>
          </a:p>
          <a:p>
            <a:pPr>
              <a:lnSpc>
                <a:spcPct val="150000"/>
              </a:lnSpc>
            </a:pPr>
            <a:r>
              <a:rPr lang="da-DK" dirty="0"/>
              <a:t>Guides for </a:t>
            </a:r>
            <a:r>
              <a:rPr lang="da-DK" dirty="0" err="1"/>
              <a:t>several</a:t>
            </a:r>
            <a:r>
              <a:rPr lang="da-DK" dirty="0"/>
              <a:t> ESS instruments</a:t>
            </a:r>
          </a:p>
          <a:p>
            <a:pPr>
              <a:lnSpc>
                <a:spcPct val="150000"/>
              </a:lnSpc>
            </a:pPr>
            <a:r>
              <a:rPr lang="da-DK" dirty="0" err="1"/>
              <a:t>Used</a:t>
            </a:r>
            <a:r>
              <a:rPr lang="da-DK" dirty="0"/>
              <a:t> at PSI in </a:t>
            </a:r>
            <a:r>
              <a:rPr lang="da-DK" dirty="0" err="1"/>
              <a:t>Switzerland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dirty="0" err="1"/>
              <a:t>Used</a:t>
            </a:r>
            <a:r>
              <a:rPr lang="da-DK" dirty="0"/>
              <a:t> at NIST in America</a:t>
            </a:r>
            <a:endParaRPr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A82A6F-459B-1A48-9F81-4591271D5290}"/>
              </a:ext>
            </a:extLst>
          </p:cNvPr>
          <p:cNvSpPr txBox="1"/>
          <p:nvPr/>
        </p:nvSpPr>
        <p:spPr>
          <a:xfrm>
            <a:off x="6266985" y="2040818"/>
            <a:ext cx="1851102" cy="3616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3000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D26429-EE33-F144-8F4A-29C92CD3309E}"/>
              </a:ext>
            </a:extLst>
          </p:cNvPr>
          <p:cNvSpPr txBox="1"/>
          <p:nvPr/>
        </p:nvSpPr>
        <p:spPr>
          <a:xfrm>
            <a:off x="6266985" y="3089298"/>
            <a:ext cx="1851102" cy="3616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a-DK" dirty="0"/>
              <a:t>2</a:t>
            </a: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000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F36097-BE54-564D-B3F8-6351EC10C94F}"/>
              </a:ext>
            </a:extLst>
          </p:cNvPr>
          <p:cNvSpPr txBox="1"/>
          <p:nvPr/>
        </p:nvSpPr>
        <p:spPr>
          <a:xfrm>
            <a:off x="6266985" y="4115476"/>
            <a:ext cx="1851102" cy="3616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1000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E930E2-E832-8147-99FC-8ACE042CE7CD}"/>
              </a:ext>
            </a:extLst>
          </p:cNvPr>
          <p:cNvSpPr txBox="1"/>
          <p:nvPr/>
        </p:nvSpPr>
        <p:spPr>
          <a:xfrm>
            <a:off x="6913795" y="1876764"/>
            <a:ext cx="4928839" cy="3616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Guide simulations per </a:t>
            </a: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month</a:t>
            </a:r>
            <a:endParaRPr kumimoji="0" lang="da-DK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2464961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Code on </a:t>
            </a:r>
            <a:r>
              <a:rPr lang="da-DK" dirty="0" err="1"/>
              <a:t>github</a:t>
            </a:r>
            <a:endParaRPr dirty="0"/>
          </a:p>
        </p:txBody>
      </p:sp>
      <p:sp>
        <p:nvSpPr>
          <p:cNvPr id="25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9"/>
            <a:ext cx="9312376" cy="454557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a-DK" sz="2000" dirty="0"/>
              <a:t>The </a:t>
            </a:r>
            <a:r>
              <a:rPr lang="da-DK" sz="2000" dirty="0" err="1"/>
              <a:t>project</a:t>
            </a:r>
            <a:r>
              <a:rPr lang="da-DK" sz="2000" dirty="0"/>
              <a:t> is </a:t>
            </a:r>
            <a:r>
              <a:rPr lang="da-DK" sz="2000" dirty="0" err="1"/>
              <a:t>available</a:t>
            </a:r>
            <a:r>
              <a:rPr lang="da-DK" sz="2000" dirty="0"/>
              <a:t> on </a:t>
            </a:r>
            <a:r>
              <a:rPr lang="da-DK" sz="2000" dirty="0" err="1"/>
              <a:t>github</a:t>
            </a:r>
            <a:endParaRPr lang="da-DK" sz="2000" dirty="0"/>
          </a:p>
          <a:p>
            <a:pPr>
              <a:lnSpc>
                <a:spcPct val="150000"/>
              </a:lnSpc>
            </a:pPr>
            <a:r>
              <a:rPr lang="da-DK" sz="2000" dirty="0" err="1"/>
              <a:t>https</a:t>
            </a:r>
            <a:r>
              <a:rPr lang="da-DK" sz="2000" dirty="0"/>
              <a:t>://</a:t>
            </a:r>
            <a:r>
              <a:rPr lang="da-DK" sz="2000" dirty="0" err="1"/>
              <a:t>github.com</a:t>
            </a:r>
            <a:r>
              <a:rPr lang="da-DK" sz="2000" dirty="0"/>
              <a:t>/mads-</a:t>
            </a:r>
            <a:r>
              <a:rPr lang="da-DK" sz="2000" dirty="0" err="1"/>
              <a:t>bertelsen</a:t>
            </a:r>
            <a:r>
              <a:rPr lang="da-DK" sz="2000" dirty="0"/>
              <a:t>/</a:t>
            </a:r>
            <a:r>
              <a:rPr lang="da-DK" sz="2000" dirty="0" err="1"/>
              <a:t>guide_bot</a:t>
            </a:r>
            <a:endParaRPr lang="da-DK" sz="2000" dirty="0"/>
          </a:p>
          <a:p>
            <a:pPr>
              <a:lnSpc>
                <a:spcPct val="150000"/>
              </a:lnSpc>
            </a:pPr>
            <a:r>
              <a:rPr lang="da-DK" sz="2000" dirty="0"/>
              <a:t>Not part of </a:t>
            </a:r>
            <a:r>
              <a:rPr lang="da-DK" sz="2000" dirty="0" err="1"/>
              <a:t>my</a:t>
            </a:r>
            <a:r>
              <a:rPr lang="da-DK" sz="2000" dirty="0"/>
              <a:t> </a:t>
            </a:r>
            <a:r>
              <a:rPr lang="da-DK" sz="2000" dirty="0" err="1"/>
              <a:t>current</a:t>
            </a:r>
            <a:r>
              <a:rPr lang="da-DK" sz="2000" dirty="0"/>
              <a:t> </a:t>
            </a:r>
            <a:r>
              <a:rPr lang="da-DK" sz="2000" dirty="0" err="1"/>
              <a:t>employment</a:t>
            </a:r>
            <a:r>
              <a:rPr lang="da-DK" sz="2000" dirty="0"/>
              <a:t>, not </a:t>
            </a:r>
            <a:r>
              <a:rPr lang="da-DK" sz="2000" dirty="0" err="1"/>
              <a:t>very</a:t>
            </a:r>
            <a:r>
              <a:rPr lang="da-DK" sz="2000" dirty="0"/>
              <a:t> </a:t>
            </a:r>
            <a:r>
              <a:rPr lang="da-DK" sz="2000" dirty="0" err="1"/>
              <a:t>active</a:t>
            </a:r>
            <a:r>
              <a:rPr lang="da-DK" sz="2000" dirty="0"/>
              <a:t> but </a:t>
            </a:r>
            <a:r>
              <a:rPr lang="da-DK" sz="2000" dirty="0" err="1"/>
              <a:t>available</a:t>
            </a:r>
            <a:endParaRPr sz="2000"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0689260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Coating Writer</a:t>
            </a:r>
            <a:endParaRPr dirty="0"/>
          </a:p>
        </p:txBody>
      </p:sp>
      <p:sp>
        <p:nvSpPr>
          <p:cNvPr id="25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9"/>
            <a:ext cx="9312376" cy="454557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a-DK" sz="2000" dirty="0"/>
              <a:t>Student </a:t>
            </a:r>
            <a:r>
              <a:rPr lang="da-DK" sz="2000" dirty="0" err="1"/>
              <a:t>project</a:t>
            </a:r>
            <a:r>
              <a:rPr lang="da-DK" sz="2000" dirty="0"/>
              <a:t> by Martin Olsen at </a:t>
            </a:r>
            <a:r>
              <a:rPr lang="da-DK" sz="2000" dirty="0" err="1"/>
              <a:t>University</a:t>
            </a:r>
            <a:r>
              <a:rPr lang="da-DK" sz="2000" dirty="0"/>
              <a:t> of Copenhagen</a:t>
            </a:r>
          </a:p>
          <a:p>
            <a:r>
              <a:rPr lang="da-DK" sz="2000" dirty="0" err="1"/>
              <a:t>Optimizes</a:t>
            </a:r>
            <a:r>
              <a:rPr lang="da-DK" sz="2000" dirty="0"/>
              <a:t> coating for performance or performance per </a:t>
            </a:r>
            <a:r>
              <a:rPr lang="da-DK" sz="2000" dirty="0" err="1"/>
              <a:t>cost</a:t>
            </a:r>
            <a:endParaRPr lang="da-DK" sz="2000"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3291267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Conclusion</a:t>
            </a:r>
            <a:endParaRPr dirty="0"/>
          </a:p>
        </p:txBody>
      </p:sp>
      <p:sp>
        <p:nvSpPr>
          <p:cNvPr id="25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9"/>
            <a:ext cx="9312376" cy="454557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a-DK" sz="2200" dirty="0"/>
              <a:t>Guide design is </a:t>
            </a:r>
            <a:r>
              <a:rPr lang="da-DK" sz="2200" dirty="0" err="1"/>
              <a:t>about</a:t>
            </a:r>
            <a:r>
              <a:rPr lang="da-DK" sz="2200" dirty="0"/>
              <a:t> </a:t>
            </a:r>
            <a:r>
              <a:rPr lang="da-DK" sz="2200" dirty="0" err="1"/>
              <a:t>conserving</a:t>
            </a:r>
            <a:r>
              <a:rPr lang="da-DK" sz="2200" dirty="0"/>
              <a:t> </a:t>
            </a:r>
            <a:r>
              <a:rPr lang="da-DK" sz="2200" dirty="0" err="1"/>
              <a:t>brilliance</a:t>
            </a:r>
            <a:r>
              <a:rPr lang="da-DK" sz="2200" dirty="0"/>
              <a:t> transfer </a:t>
            </a:r>
            <a:r>
              <a:rPr lang="da-DK" sz="2200" dirty="0" err="1"/>
              <a:t>while</a:t>
            </a:r>
            <a:r>
              <a:rPr lang="da-DK" sz="2200" dirty="0"/>
              <a:t> </a:t>
            </a:r>
            <a:r>
              <a:rPr lang="da-DK" sz="2200" dirty="0" err="1"/>
              <a:t>avoiding</a:t>
            </a:r>
            <a:r>
              <a:rPr lang="da-DK" sz="2200" dirty="0"/>
              <a:t> </a:t>
            </a:r>
            <a:r>
              <a:rPr lang="da-DK" sz="2200" dirty="0" err="1"/>
              <a:t>background</a:t>
            </a:r>
            <a:endParaRPr lang="da-DK" sz="2200" dirty="0"/>
          </a:p>
          <a:p>
            <a:pPr>
              <a:lnSpc>
                <a:spcPct val="150000"/>
              </a:lnSpc>
            </a:pPr>
            <a:r>
              <a:rPr lang="da-DK" sz="2200" dirty="0"/>
              <a:t>The Minimalist </a:t>
            </a:r>
            <a:r>
              <a:rPr lang="da-DK" sz="2200" dirty="0" err="1"/>
              <a:t>Principle</a:t>
            </a:r>
            <a:r>
              <a:rPr lang="da-DK" sz="2200" dirty="0"/>
              <a:t> provides </a:t>
            </a:r>
            <a:r>
              <a:rPr lang="da-DK" sz="2200" dirty="0" err="1"/>
              <a:t>some</a:t>
            </a:r>
            <a:r>
              <a:rPr lang="da-DK" sz="2200" dirty="0"/>
              <a:t> </a:t>
            </a:r>
            <a:r>
              <a:rPr lang="da-DK" sz="2200" dirty="0" err="1"/>
              <a:t>bounderies</a:t>
            </a:r>
            <a:r>
              <a:rPr lang="da-DK" sz="2200" dirty="0"/>
              <a:t> and </a:t>
            </a:r>
            <a:r>
              <a:rPr lang="da-DK" sz="2200" dirty="0" err="1"/>
              <a:t>understanding</a:t>
            </a:r>
            <a:endParaRPr lang="da-DK" sz="2200" dirty="0"/>
          </a:p>
          <a:p>
            <a:pPr>
              <a:lnSpc>
                <a:spcPct val="150000"/>
              </a:lnSpc>
            </a:pPr>
            <a:r>
              <a:rPr lang="da-DK" sz="2200" dirty="0" err="1"/>
              <a:t>guide_bot</a:t>
            </a:r>
            <a:r>
              <a:rPr lang="da-DK" sz="2200" dirty="0"/>
              <a:t> automates </a:t>
            </a:r>
            <a:r>
              <a:rPr lang="da-DK" sz="2200" dirty="0" err="1"/>
              <a:t>McStas</a:t>
            </a:r>
            <a:r>
              <a:rPr lang="da-DK" sz="2200" dirty="0"/>
              <a:t> guide </a:t>
            </a:r>
            <a:r>
              <a:rPr lang="da-DK" sz="2200" dirty="0" err="1"/>
              <a:t>optimizations</a:t>
            </a:r>
            <a:r>
              <a:rPr lang="da-DK" sz="2200" dirty="0"/>
              <a:t> on </a:t>
            </a:r>
            <a:r>
              <a:rPr lang="da-DK" sz="2200" dirty="0" err="1"/>
              <a:t>supported</a:t>
            </a:r>
            <a:r>
              <a:rPr lang="da-DK" sz="2200" dirty="0"/>
              <a:t> </a:t>
            </a:r>
            <a:r>
              <a:rPr lang="da-DK" sz="2200" dirty="0" err="1"/>
              <a:t>clusters</a:t>
            </a:r>
            <a:endParaRPr lang="da-DK" sz="2200" dirty="0"/>
          </a:p>
          <a:p>
            <a:pPr>
              <a:lnSpc>
                <a:spcPct val="150000"/>
              </a:lnSpc>
            </a:pPr>
            <a:r>
              <a:rPr lang="da-DK" sz="2200" dirty="0"/>
              <a:t>Even </a:t>
            </a:r>
            <a:r>
              <a:rPr lang="da-DK" sz="2200" dirty="0" err="1"/>
              <a:t>without</a:t>
            </a:r>
            <a:r>
              <a:rPr lang="da-DK" sz="2200" dirty="0"/>
              <a:t> </a:t>
            </a:r>
            <a:r>
              <a:rPr lang="da-DK" sz="2200" dirty="0" err="1"/>
              <a:t>supported</a:t>
            </a:r>
            <a:r>
              <a:rPr lang="da-DK" sz="2200" dirty="0"/>
              <a:t> </a:t>
            </a:r>
            <a:r>
              <a:rPr lang="da-DK" sz="2200" dirty="0" err="1"/>
              <a:t>cluster</a:t>
            </a:r>
            <a:r>
              <a:rPr lang="da-DK" sz="2200" dirty="0"/>
              <a:t>, </a:t>
            </a:r>
            <a:r>
              <a:rPr lang="da-DK" sz="2200" dirty="0" err="1"/>
              <a:t>guide_bot</a:t>
            </a:r>
            <a:r>
              <a:rPr lang="da-DK" sz="2200" dirty="0"/>
              <a:t> </a:t>
            </a:r>
            <a:r>
              <a:rPr lang="da-DK" sz="2200" dirty="0" err="1"/>
              <a:t>can</a:t>
            </a:r>
            <a:r>
              <a:rPr lang="da-DK" sz="2200" dirty="0"/>
              <a:t> generate instrument files</a:t>
            </a:r>
          </a:p>
          <a:p>
            <a:pPr>
              <a:lnSpc>
                <a:spcPct val="150000"/>
              </a:lnSpc>
            </a:pPr>
            <a:r>
              <a:rPr lang="da-DK" sz="2200" dirty="0" err="1"/>
              <a:t>Requires</a:t>
            </a:r>
            <a:r>
              <a:rPr lang="da-DK" sz="2200" dirty="0"/>
              <a:t> MATLAB </a:t>
            </a:r>
            <a:r>
              <a:rPr lang="da-DK" sz="2200" dirty="0" err="1"/>
              <a:t>license</a:t>
            </a:r>
            <a:endParaRPr lang="da-DK" sz="2200"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069054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Brilliance</a:t>
            </a:r>
            <a:r>
              <a:rPr lang="da-DK" dirty="0"/>
              <a:t> transfer </a:t>
            </a:r>
            <a:r>
              <a:rPr lang="da-DK" dirty="0" err="1"/>
              <a:t>after</a:t>
            </a:r>
            <a:r>
              <a:rPr lang="da-DK" dirty="0"/>
              <a:t> guide</a:t>
            </a:r>
            <a:endParaRPr dirty="0"/>
          </a:p>
        </p:txBody>
      </p:sp>
      <p:sp>
        <p:nvSpPr>
          <p:cNvPr id="25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9"/>
            <a:ext cx="2196245" cy="4545579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Brilliance</a:t>
            </a:r>
            <a:r>
              <a:rPr lang="da-DK" dirty="0"/>
              <a:t> transfer </a:t>
            </a:r>
            <a:r>
              <a:rPr lang="da-DK" dirty="0" err="1"/>
              <a:t>can</a:t>
            </a:r>
            <a:r>
              <a:rPr lang="da-DK" dirty="0"/>
              <a:t> not </a:t>
            </a:r>
            <a:r>
              <a:rPr lang="da-DK" dirty="0" err="1"/>
              <a:t>exceed</a:t>
            </a:r>
            <a:r>
              <a:rPr lang="da-DK" dirty="0"/>
              <a:t> </a:t>
            </a:r>
            <a:r>
              <a:rPr lang="da-DK" dirty="0" err="1"/>
              <a:t>fraction</a:t>
            </a:r>
            <a:r>
              <a:rPr lang="da-DK" dirty="0"/>
              <a:t> of </a:t>
            </a:r>
            <a:r>
              <a:rPr lang="da-DK" dirty="0" err="1"/>
              <a:t>target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is </a:t>
            </a:r>
            <a:r>
              <a:rPr lang="da-DK" dirty="0" err="1"/>
              <a:t>covered</a:t>
            </a:r>
            <a:r>
              <a:rPr lang="da-DK" dirty="0"/>
              <a:t> by </a:t>
            </a:r>
            <a:r>
              <a:rPr lang="da-DK" dirty="0" err="1"/>
              <a:t>beam</a:t>
            </a:r>
            <a:r>
              <a:rPr lang="da-DK" dirty="0"/>
              <a:t>!</a:t>
            </a:r>
            <a:endParaRPr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5" name="Shape 412">
            <a:extLst>
              <a:ext uri="{FF2B5EF4-FFF2-40B4-BE49-F238E27FC236}">
                <a16:creationId xmlns:a16="http://schemas.microsoft.com/office/drawing/2014/main" id="{7BC05B52-5F02-E741-AC4B-1BD235FB094E}"/>
              </a:ext>
            </a:extLst>
          </p:cNvPr>
          <p:cNvSpPr/>
          <p:nvPr/>
        </p:nvSpPr>
        <p:spPr>
          <a:xfrm>
            <a:off x="4155993" y="1835274"/>
            <a:ext cx="2254117" cy="4090963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724"/>
          </a:p>
        </p:txBody>
      </p:sp>
      <p:sp>
        <p:nvSpPr>
          <p:cNvPr id="6" name="Shape 413">
            <a:extLst>
              <a:ext uri="{FF2B5EF4-FFF2-40B4-BE49-F238E27FC236}">
                <a16:creationId xmlns:a16="http://schemas.microsoft.com/office/drawing/2014/main" id="{5D81E40E-D209-B442-A3C8-D334E6932BE7}"/>
              </a:ext>
            </a:extLst>
          </p:cNvPr>
          <p:cNvSpPr/>
          <p:nvPr/>
        </p:nvSpPr>
        <p:spPr>
          <a:xfrm>
            <a:off x="4272003" y="2464015"/>
            <a:ext cx="2022097" cy="3249514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2">
                <a:lumMod val="60000"/>
                <a:lumOff val="40000"/>
              </a:schemeClr>
            </a:solidFill>
            <a:miter lim="400000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724"/>
          </a:p>
        </p:txBody>
      </p:sp>
      <p:sp>
        <p:nvSpPr>
          <p:cNvPr id="7" name="Shape 414">
            <a:extLst>
              <a:ext uri="{FF2B5EF4-FFF2-40B4-BE49-F238E27FC236}">
                <a16:creationId xmlns:a16="http://schemas.microsoft.com/office/drawing/2014/main" id="{38982804-7AE6-D943-BD93-175EC762429E}"/>
              </a:ext>
            </a:extLst>
          </p:cNvPr>
          <p:cNvSpPr/>
          <p:nvPr/>
        </p:nvSpPr>
        <p:spPr>
          <a:xfrm flipV="1">
            <a:off x="4658814" y="3831622"/>
            <a:ext cx="724164" cy="1477871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724"/>
          </a:p>
        </p:txBody>
      </p:sp>
      <p:sp>
        <p:nvSpPr>
          <p:cNvPr id="8" name="Shape 415">
            <a:extLst>
              <a:ext uri="{FF2B5EF4-FFF2-40B4-BE49-F238E27FC236}">
                <a16:creationId xmlns:a16="http://schemas.microsoft.com/office/drawing/2014/main" id="{05AC6A08-54E3-C547-B744-B648AB5538E4}"/>
              </a:ext>
            </a:extLst>
          </p:cNvPr>
          <p:cNvSpPr/>
          <p:nvPr/>
        </p:nvSpPr>
        <p:spPr>
          <a:xfrm flipH="1" flipV="1">
            <a:off x="5119418" y="3212792"/>
            <a:ext cx="265224" cy="647726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724"/>
          </a:p>
        </p:txBody>
      </p:sp>
      <p:sp>
        <p:nvSpPr>
          <p:cNvPr id="9" name="Shape 416">
            <a:extLst>
              <a:ext uri="{FF2B5EF4-FFF2-40B4-BE49-F238E27FC236}">
                <a16:creationId xmlns:a16="http://schemas.microsoft.com/office/drawing/2014/main" id="{8BED7894-8378-3C4C-B590-82013C86CEB3}"/>
              </a:ext>
            </a:extLst>
          </p:cNvPr>
          <p:cNvSpPr/>
          <p:nvPr/>
        </p:nvSpPr>
        <p:spPr>
          <a:xfrm>
            <a:off x="4155993" y="1830879"/>
            <a:ext cx="2254117" cy="491711"/>
          </a:xfrm>
          <a:prstGeom prst="rect">
            <a:avLst/>
          </a:prstGeom>
          <a:solidFill>
            <a:schemeClr val="tx2">
              <a:lumMod val="75000"/>
              <a:alpha val="31000"/>
            </a:schemeClr>
          </a:solidFill>
          <a:ln w="12700">
            <a:miter lim="400000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724"/>
          </a:p>
        </p:txBody>
      </p:sp>
      <p:sp>
        <p:nvSpPr>
          <p:cNvPr id="10" name="Shape 418">
            <a:extLst>
              <a:ext uri="{FF2B5EF4-FFF2-40B4-BE49-F238E27FC236}">
                <a16:creationId xmlns:a16="http://schemas.microsoft.com/office/drawing/2014/main" id="{3C9C6755-5DBB-AF40-BCB5-3B1178C7386B}"/>
              </a:ext>
            </a:extLst>
          </p:cNvPr>
          <p:cNvSpPr/>
          <p:nvPr/>
        </p:nvSpPr>
        <p:spPr>
          <a:xfrm>
            <a:off x="4651110" y="4673641"/>
            <a:ext cx="266518" cy="69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724"/>
          </a:p>
        </p:txBody>
      </p:sp>
      <p:sp>
        <p:nvSpPr>
          <p:cNvPr id="11" name="Shape 419">
            <a:extLst>
              <a:ext uri="{FF2B5EF4-FFF2-40B4-BE49-F238E27FC236}">
                <a16:creationId xmlns:a16="http://schemas.microsoft.com/office/drawing/2014/main" id="{5E55A16B-0EEF-0245-B7D0-C31F0878BC39}"/>
              </a:ext>
            </a:extLst>
          </p:cNvPr>
          <p:cNvSpPr/>
          <p:nvPr/>
        </p:nvSpPr>
        <p:spPr>
          <a:xfrm flipV="1">
            <a:off x="4653428" y="3173822"/>
            <a:ext cx="1" cy="237139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724"/>
          </a:p>
        </p:txBody>
      </p:sp>
      <p:sp>
        <p:nvSpPr>
          <p:cNvPr id="12" name="Shape 420">
            <a:extLst>
              <a:ext uri="{FF2B5EF4-FFF2-40B4-BE49-F238E27FC236}">
                <a16:creationId xmlns:a16="http://schemas.microsoft.com/office/drawing/2014/main" id="{C15A3C37-DB0D-7B4B-819E-D40648CC2EE1}"/>
              </a:ext>
            </a:extLst>
          </p:cNvPr>
          <p:cNvSpPr/>
          <p:nvPr/>
        </p:nvSpPr>
        <p:spPr>
          <a:xfrm>
            <a:off x="4341136" y="5316106"/>
            <a:ext cx="1494481" cy="1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724"/>
          </a:p>
        </p:txBody>
      </p:sp>
      <p:sp>
        <p:nvSpPr>
          <p:cNvPr id="13" name="Shape 421">
            <a:extLst>
              <a:ext uri="{FF2B5EF4-FFF2-40B4-BE49-F238E27FC236}">
                <a16:creationId xmlns:a16="http://schemas.microsoft.com/office/drawing/2014/main" id="{FA1130E8-D669-A941-A133-BCC9D987732F}"/>
              </a:ext>
            </a:extLst>
          </p:cNvPr>
          <p:cNvSpPr/>
          <p:nvPr/>
        </p:nvSpPr>
        <p:spPr>
          <a:xfrm>
            <a:off x="4533774" y="2534242"/>
            <a:ext cx="239310" cy="582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154" tIns="35154" rIns="35154" bIns="35154" anchor="ctr">
            <a:spAutoFit/>
          </a:bodyPr>
          <a:lstStyle>
            <a:lvl1pPr>
              <a:defRPr sz="48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sz="3322"/>
              <a:t>z</a:t>
            </a:r>
          </a:p>
        </p:txBody>
      </p:sp>
      <p:sp>
        <p:nvSpPr>
          <p:cNvPr id="14" name="Shape 422">
            <a:extLst>
              <a:ext uri="{FF2B5EF4-FFF2-40B4-BE49-F238E27FC236}">
                <a16:creationId xmlns:a16="http://schemas.microsoft.com/office/drawing/2014/main" id="{23B2D64F-77F8-B64C-A4EF-9F7F15671AD6}"/>
              </a:ext>
            </a:extLst>
          </p:cNvPr>
          <p:cNvSpPr/>
          <p:nvPr/>
        </p:nvSpPr>
        <p:spPr>
          <a:xfrm>
            <a:off x="5974391" y="4966712"/>
            <a:ext cx="255340" cy="582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154" tIns="35154" rIns="35154" bIns="35154" anchor="ctr">
            <a:spAutoFit/>
          </a:bodyPr>
          <a:lstStyle>
            <a:lvl1pPr>
              <a:defRPr sz="48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sz="3322"/>
              <a:t>x</a:t>
            </a:r>
          </a:p>
        </p:txBody>
      </p:sp>
      <p:sp>
        <p:nvSpPr>
          <p:cNvPr id="15" name="Shape 423">
            <a:extLst>
              <a:ext uri="{FF2B5EF4-FFF2-40B4-BE49-F238E27FC236}">
                <a16:creationId xmlns:a16="http://schemas.microsoft.com/office/drawing/2014/main" id="{63BFD140-CBEB-8E4A-A7BB-3C2DD1226046}"/>
              </a:ext>
            </a:extLst>
          </p:cNvPr>
          <p:cNvSpPr/>
          <p:nvPr/>
        </p:nvSpPr>
        <p:spPr>
          <a:xfrm>
            <a:off x="4669075" y="3929909"/>
            <a:ext cx="417243" cy="582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154" tIns="35154" rIns="35154" bIns="35154" anchor="ctr">
            <a:spAutoFit/>
          </a:bodyPr>
          <a:lstStyle/>
          <a:p>
            <a:pPr>
              <a:defRPr sz="48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rPr sz="3322"/>
              <a:t>𝜂</a:t>
            </a:r>
            <a:r>
              <a:rPr sz="3322" baseline="-5999"/>
              <a:t>x</a:t>
            </a:r>
          </a:p>
        </p:txBody>
      </p:sp>
      <p:sp>
        <p:nvSpPr>
          <p:cNvPr id="16" name="Shape 424">
            <a:extLst>
              <a:ext uri="{FF2B5EF4-FFF2-40B4-BE49-F238E27FC236}">
                <a16:creationId xmlns:a16="http://schemas.microsoft.com/office/drawing/2014/main" id="{445DD1D4-BA79-B54A-BEE5-F9AFD3EAD395}"/>
              </a:ext>
            </a:extLst>
          </p:cNvPr>
          <p:cNvSpPr/>
          <p:nvPr/>
        </p:nvSpPr>
        <p:spPr>
          <a:xfrm>
            <a:off x="5084363" y="2726541"/>
            <a:ext cx="263355" cy="582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154" tIns="35154" rIns="35154" bIns="35154" anchor="ctr">
            <a:spAutoFit/>
          </a:bodyPr>
          <a:lstStyle>
            <a:lvl1pPr>
              <a:defRPr sz="48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sz="3322"/>
              <a:t>v</a:t>
            </a:r>
          </a:p>
        </p:txBody>
      </p:sp>
      <p:sp>
        <p:nvSpPr>
          <p:cNvPr id="17" name="Shape 425">
            <a:extLst>
              <a:ext uri="{FF2B5EF4-FFF2-40B4-BE49-F238E27FC236}">
                <a16:creationId xmlns:a16="http://schemas.microsoft.com/office/drawing/2014/main" id="{94C97980-769D-444F-988D-FB1551E26FE0}"/>
              </a:ext>
            </a:extLst>
          </p:cNvPr>
          <p:cNvSpPr/>
          <p:nvPr/>
        </p:nvSpPr>
        <p:spPr>
          <a:xfrm flipV="1">
            <a:off x="5129916" y="2922686"/>
            <a:ext cx="177255" cy="1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724"/>
          </a:p>
        </p:txBody>
      </p:sp>
      <p:sp>
        <p:nvSpPr>
          <p:cNvPr id="18" name="Shape 427">
            <a:extLst>
              <a:ext uri="{FF2B5EF4-FFF2-40B4-BE49-F238E27FC236}">
                <a16:creationId xmlns:a16="http://schemas.microsoft.com/office/drawing/2014/main" id="{24F1D239-A4E6-5240-9523-D502071BC531}"/>
              </a:ext>
            </a:extLst>
          </p:cNvPr>
          <p:cNvSpPr/>
          <p:nvPr/>
        </p:nvSpPr>
        <p:spPr>
          <a:xfrm>
            <a:off x="4151599" y="1830879"/>
            <a:ext cx="2262905" cy="469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154" tIns="35154" rIns="35154" bIns="35154" anchor="b">
            <a:normAutofit lnSpcReduction="10000"/>
          </a:bodyPr>
          <a:lstStyle>
            <a:lvl1pPr>
              <a:defRPr sz="3800"/>
            </a:lvl1pPr>
          </a:lstStyle>
          <a:p>
            <a:r>
              <a:rPr lang="da-DK" sz="2630" dirty="0"/>
              <a:t>  </a:t>
            </a:r>
            <a:r>
              <a:rPr sz="2630" dirty="0"/>
              <a:t>Divergence</a:t>
            </a:r>
          </a:p>
        </p:txBody>
      </p:sp>
      <p:pic>
        <p:nvPicPr>
          <p:cNvPr id="19" name="with_guide (Converted).mov">
            <a:extLst>
              <a:ext uri="{FF2B5EF4-FFF2-40B4-BE49-F238E27FC236}">
                <a16:creationId xmlns:a16="http://schemas.microsoft.com/office/drawing/2014/main" id="{73BF10BB-5EB5-834A-A46E-BBA51AE1AE45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590665" y="1881572"/>
            <a:ext cx="5343475" cy="4007607"/>
          </a:xfrm>
          <a:prstGeom prst="rect">
            <a:avLst/>
          </a:prstGeom>
          <a:ln w="63500">
            <a:solidFill>
              <a:srgbClr val="5D5D5D"/>
            </a:solidFill>
            <a:miter lim="400000"/>
          </a:ln>
        </p:spPr>
      </p:pic>
      <p:sp>
        <p:nvSpPr>
          <p:cNvPr id="20" name="Shape 429">
            <a:extLst>
              <a:ext uri="{FF2B5EF4-FFF2-40B4-BE49-F238E27FC236}">
                <a16:creationId xmlns:a16="http://schemas.microsoft.com/office/drawing/2014/main" id="{EADEE650-CCCD-0E48-8768-23360797205A}"/>
              </a:ext>
            </a:extLst>
          </p:cNvPr>
          <p:cNvSpPr/>
          <p:nvPr/>
        </p:nvSpPr>
        <p:spPr>
          <a:xfrm flipV="1">
            <a:off x="5384324" y="3147924"/>
            <a:ext cx="1" cy="2150004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</p:spPr>
        <p:txBody>
          <a:bodyPr lIns="35154" tIns="35154" rIns="35154" bIns="35154" anchor="ctr"/>
          <a:lstStyle/>
          <a:p>
            <a:endParaRPr sz="1724"/>
          </a:p>
        </p:txBody>
      </p:sp>
      <p:sp>
        <p:nvSpPr>
          <p:cNvPr id="21" name="Shape 432">
            <a:extLst>
              <a:ext uri="{FF2B5EF4-FFF2-40B4-BE49-F238E27FC236}">
                <a16:creationId xmlns:a16="http://schemas.microsoft.com/office/drawing/2014/main" id="{2ECB3ADD-151F-D64D-882C-C946CC7EBEDC}"/>
              </a:ext>
            </a:extLst>
          </p:cNvPr>
          <p:cNvSpPr/>
          <p:nvPr/>
        </p:nvSpPr>
        <p:spPr>
          <a:xfrm>
            <a:off x="9385151" y="2766583"/>
            <a:ext cx="315047" cy="2018156"/>
          </a:xfrm>
          <a:prstGeom prst="rect">
            <a:avLst/>
          </a:prstGeom>
          <a:ln w="38100">
            <a:solidFill>
              <a:srgbClr val="4CB400">
                <a:alpha val="67000"/>
              </a:srgbClr>
            </a:solidFill>
            <a:miter lim="400000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724"/>
          </a:p>
        </p:txBody>
      </p:sp>
    </p:spTree>
    <p:extLst>
      <p:ext uri="{BB962C8B-B14F-4D97-AF65-F5344CB8AC3E}">
        <p14:creationId xmlns:p14="http://schemas.microsoft.com/office/powerpoint/2010/main" val="22412225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Consequence</a:t>
            </a:r>
            <a:r>
              <a:rPr lang="da-DK" dirty="0"/>
              <a:t> of </a:t>
            </a:r>
            <a:r>
              <a:rPr lang="da-DK" dirty="0" err="1"/>
              <a:t>brilliance</a:t>
            </a:r>
            <a:r>
              <a:rPr lang="da-DK" dirty="0"/>
              <a:t> transfer</a:t>
            </a:r>
            <a:endParaRPr dirty="0"/>
          </a:p>
        </p:txBody>
      </p:sp>
      <p:sp>
        <p:nvSpPr>
          <p:cNvPr id="25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8" y="1706399"/>
            <a:ext cx="8997280" cy="4545579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Limit to </a:t>
            </a:r>
            <a:r>
              <a:rPr lang="da-DK" dirty="0" err="1"/>
              <a:t>maximum</a:t>
            </a:r>
            <a:r>
              <a:rPr lang="da-DK" dirty="0"/>
              <a:t> </a:t>
            </a:r>
            <a:r>
              <a:rPr lang="da-DK" dirty="0" err="1"/>
              <a:t>brilliance</a:t>
            </a:r>
            <a:r>
              <a:rPr lang="da-DK" dirty="0"/>
              <a:t> transfer with </a:t>
            </a:r>
            <a:r>
              <a:rPr lang="da-DK" dirty="0" err="1"/>
              <a:t>closed</a:t>
            </a:r>
            <a:r>
              <a:rPr lang="da-DK" dirty="0"/>
              <a:t> </a:t>
            </a:r>
            <a:r>
              <a:rPr lang="da-DK" dirty="0" err="1"/>
              <a:t>figure</a:t>
            </a:r>
            <a:r>
              <a:rPr lang="da-DK" dirty="0"/>
              <a:t> of merit</a:t>
            </a:r>
          </a:p>
          <a:p>
            <a:endParaRPr lang="da-DK" dirty="0"/>
          </a:p>
          <a:p>
            <a:r>
              <a:rPr lang="da-DK" dirty="0"/>
              <a:t>Must </a:t>
            </a:r>
            <a:r>
              <a:rPr lang="da-DK" dirty="0" err="1"/>
              <a:t>be</a:t>
            </a:r>
            <a:r>
              <a:rPr lang="da-DK" dirty="0"/>
              <a:t> a </a:t>
            </a:r>
            <a:r>
              <a:rPr lang="da-DK" dirty="0" err="1"/>
              <a:t>maximum</a:t>
            </a:r>
            <a:r>
              <a:rPr lang="da-DK" dirty="0"/>
              <a:t> </a:t>
            </a:r>
            <a:r>
              <a:rPr lang="da-DK" dirty="0" err="1"/>
              <a:t>amout</a:t>
            </a:r>
            <a:r>
              <a:rPr lang="da-DK" dirty="0"/>
              <a:t> of </a:t>
            </a:r>
            <a:r>
              <a:rPr lang="da-DK" dirty="0" err="1"/>
              <a:t>phase-space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extracted</a:t>
            </a:r>
            <a:r>
              <a:rPr lang="da-DK" dirty="0"/>
              <a:t> from source</a:t>
            </a:r>
          </a:p>
          <a:p>
            <a:pPr marL="0" indent="0">
              <a:buNone/>
            </a:pPr>
            <a:endParaRPr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400460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Backpropagation</a:t>
            </a:r>
            <a:r>
              <a:rPr lang="da-DK" dirty="0"/>
              <a:t> from sample to guide</a:t>
            </a:r>
            <a:endParaRPr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5" name="Shape 478">
            <a:extLst>
              <a:ext uri="{FF2B5EF4-FFF2-40B4-BE49-F238E27FC236}">
                <a16:creationId xmlns:a16="http://schemas.microsoft.com/office/drawing/2014/main" id="{A708182B-085F-7144-AE2C-782DEB2DAB7A}"/>
              </a:ext>
            </a:extLst>
          </p:cNvPr>
          <p:cNvSpPr/>
          <p:nvPr/>
        </p:nvSpPr>
        <p:spPr>
          <a:xfrm>
            <a:off x="8184923" y="1706399"/>
            <a:ext cx="2897784" cy="4064315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724"/>
          </a:p>
        </p:txBody>
      </p:sp>
      <p:sp>
        <p:nvSpPr>
          <p:cNvPr id="6" name="Shape 479">
            <a:extLst>
              <a:ext uri="{FF2B5EF4-FFF2-40B4-BE49-F238E27FC236}">
                <a16:creationId xmlns:a16="http://schemas.microsoft.com/office/drawing/2014/main" id="{20A75D82-3FFA-944A-887F-0CB10D70EEC9}"/>
              </a:ext>
            </a:extLst>
          </p:cNvPr>
          <p:cNvSpPr/>
          <p:nvPr/>
        </p:nvSpPr>
        <p:spPr>
          <a:xfrm>
            <a:off x="8288822" y="2287242"/>
            <a:ext cx="2689985" cy="3387765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>
                <a:lumMod val="75000"/>
              </a:schemeClr>
            </a:solidFill>
            <a:miter lim="400000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724"/>
          </a:p>
        </p:txBody>
      </p:sp>
      <p:sp>
        <p:nvSpPr>
          <p:cNvPr id="7" name="Shape 482">
            <a:extLst>
              <a:ext uri="{FF2B5EF4-FFF2-40B4-BE49-F238E27FC236}">
                <a16:creationId xmlns:a16="http://schemas.microsoft.com/office/drawing/2014/main" id="{3D558CF2-E3C0-9B4B-90E2-E78C0692488A}"/>
              </a:ext>
            </a:extLst>
          </p:cNvPr>
          <p:cNvSpPr/>
          <p:nvPr/>
        </p:nvSpPr>
        <p:spPr>
          <a:xfrm rot="5400000">
            <a:off x="5911317" y="3734162"/>
            <a:ext cx="4064315" cy="8789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154" tIns="35154" rIns="35154" bIns="35154" anchor="ctr"/>
          <a:lstStyle/>
          <a:p>
            <a:pPr algn="l" defTabSz="31638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30"/>
          </a:p>
        </p:txBody>
      </p:sp>
      <p:pic>
        <p:nvPicPr>
          <p:cNvPr id="8" name="without_guide (Converted).mov">
            <a:extLst>
              <a:ext uri="{FF2B5EF4-FFF2-40B4-BE49-F238E27FC236}">
                <a16:creationId xmlns:a16="http://schemas.microsoft.com/office/drawing/2014/main" id="{F3473D28-A023-9D46-AA51-7DF6CDACA774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398808" y="1706399"/>
            <a:ext cx="5303218" cy="4064315"/>
          </a:xfrm>
          <a:prstGeom prst="rect">
            <a:avLst/>
          </a:prstGeom>
          <a:ln w="63500">
            <a:solidFill>
              <a:srgbClr val="5A5F5E"/>
            </a:solidFill>
            <a:miter lim="400000"/>
          </a:ln>
        </p:spPr>
      </p:pic>
      <p:sp>
        <p:nvSpPr>
          <p:cNvPr id="9" name="Shape 484">
            <a:extLst>
              <a:ext uri="{FF2B5EF4-FFF2-40B4-BE49-F238E27FC236}">
                <a16:creationId xmlns:a16="http://schemas.microsoft.com/office/drawing/2014/main" id="{869986AE-6FF9-804C-BDCD-B18117D6924F}"/>
              </a:ext>
            </a:extLst>
          </p:cNvPr>
          <p:cNvSpPr/>
          <p:nvPr/>
        </p:nvSpPr>
        <p:spPr>
          <a:xfrm>
            <a:off x="9172507" y="2314223"/>
            <a:ext cx="922618" cy="14764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724"/>
          </a:p>
        </p:txBody>
      </p:sp>
      <p:sp>
        <p:nvSpPr>
          <p:cNvPr id="10" name="Shape 485">
            <a:extLst>
              <a:ext uri="{FF2B5EF4-FFF2-40B4-BE49-F238E27FC236}">
                <a16:creationId xmlns:a16="http://schemas.microsoft.com/office/drawing/2014/main" id="{94E92102-3367-3C4F-957E-7659D646FEF7}"/>
              </a:ext>
            </a:extLst>
          </p:cNvPr>
          <p:cNvSpPr/>
          <p:nvPr/>
        </p:nvSpPr>
        <p:spPr>
          <a:xfrm flipV="1">
            <a:off x="8542392" y="2479383"/>
            <a:ext cx="1" cy="2601696"/>
          </a:xfrm>
          <a:prstGeom prst="line">
            <a:avLst/>
          </a:prstGeom>
          <a:ln w="50800">
            <a:solidFill>
              <a:srgbClr val="5A5F5E"/>
            </a:solidFill>
            <a:miter lim="400000"/>
            <a:headEnd type="triangle"/>
            <a:tailEnd type="triangle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724"/>
          </a:p>
        </p:txBody>
      </p:sp>
      <p:sp>
        <p:nvSpPr>
          <p:cNvPr id="11" name="Shape 486">
            <a:extLst>
              <a:ext uri="{FF2B5EF4-FFF2-40B4-BE49-F238E27FC236}">
                <a16:creationId xmlns:a16="http://schemas.microsoft.com/office/drawing/2014/main" id="{0FD00FDE-860C-D946-B922-BF1F523DB468}"/>
              </a:ext>
            </a:extLst>
          </p:cNvPr>
          <p:cNvSpPr/>
          <p:nvPr/>
        </p:nvSpPr>
        <p:spPr>
          <a:xfrm>
            <a:off x="8701014" y="3550273"/>
            <a:ext cx="228090" cy="518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154" tIns="35154" rIns="35154" bIns="35154" anchor="ctr">
            <a:spAutoFit/>
          </a:bodyPr>
          <a:lstStyle>
            <a:lvl1pPr>
              <a:defRPr sz="42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sz="2906"/>
              <a:t>L</a:t>
            </a:r>
          </a:p>
        </p:txBody>
      </p:sp>
      <p:sp>
        <p:nvSpPr>
          <p:cNvPr id="12" name="Shape 487">
            <a:extLst>
              <a:ext uri="{FF2B5EF4-FFF2-40B4-BE49-F238E27FC236}">
                <a16:creationId xmlns:a16="http://schemas.microsoft.com/office/drawing/2014/main" id="{231BADC9-4230-3841-BEEE-A6FAA5BBB529}"/>
              </a:ext>
            </a:extLst>
          </p:cNvPr>
          <p:cNvSpPr/>
          <p:nvPr/>
        </p:nvSpPr>
        <p:spPr>
          <a:xfrm>
            <a:off x="9796337" y="5100036"/>
            <a:ext cx="309843" cy="518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154" tIns="35154" rIns="35154" bIns="35154" anchor="ctr">
            <a:spAutoFit/>
          </a:bodyPr>
          <a:lstStyle>
            <a:lvl1pPr>
              <a:defRPr sz="42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sz="2906"/>
              <a:t>U</a:t>
            </a:r>
          </a:p>
        </p:txBody>
      </p:sp>
      <p:sp>
        <p:nvSpPr>
          <p:cNvPr id="13" name="Shape 488">
            <a:extLst>
              <a:ext uri="{FF2B5EF4-FFF2-40B4-BE49-F238E27FC236}">
                <a16:creationId xmlns:a16="http://schemas.microsoft.com/office/drawing/2014/main" id="{C08FFA3F-48B3-E44C-A05A-307192BE6188}"/>
              </a:ext>
            </a:extLst>
          </p:cNvPr>
          <p:cNvSpPr/>
          <p:nvPr/>
        </p:nvSpPr>
        <p:spPr>
          <a:xfrm>
            <a:off x="8572621" y="5137792"/>
            <a:ext cx="2079773" cy="1"/>
          </a:xfrm>
          <a:prstGeom prst="line">
            <a:avLst/>
          </a:prstGeom>
          <a:ln w="50800">
            <a:solidFill>
              <a:srgbClr val="5A5F5E"/>
            </a:solidFill>
            <a:miter lim="400000"/>
            <a:headEnd type="triangle"/>
            <a:tailEnd type="triangle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724"/>
          </a:p>
        </p:txBody>
      </p:sp>
      <p:sp>
        <p:nvSpPr>
          <p:cNvPr id="14" name="Shape 489">
            <a:extLst>
              <a:ext uri="{FF2B5EF4-FFF2-40B4-BE49-F238E27FC236}">
                <a16:creationId xmlns:a16="http://schemas.microsoft.com/office/drawing/2014/main" id="{091F5D6C-A764-0F4A-BA06-EF04DBC82995}"/>
              </a:ext>
            </a:extLst>
          </p:cNvPr>
          <p:cNvSpPr/>
          <p:nvPr/>
        </p:nvSpPr>
        <p:spPr>
          <a:xfrm>
            <a:off x="9178320" y="2555771"/>
            <a:ext cx="910992" cy="1"/>
          </a:xfrm>
          <a:prstGeom prst="line">
            <a:avLst/>
          </a:prstGeom>
          <a:ln w="50800">
            <a:solidFill>
              <a:srgbClr val="5A5F5E"/>
            </a:solidFill>
            <a:miter lim="400000"/>
            <a:headEnd type="triangle"/>
            <a:tailEnd type="triangle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724"/>
          </a:p>
        </p:txBody>
      </p:sp>
      <p:sp>
        <p:nvSpPr>
          <p:cNvPr id="15" name="Shape 490">
            <a:extLst>
              <a:ext uri="{FF2B5EF4-FFF2-40B4-BE49-F238E27FC236}">
                <a16:creationId xmlns:a16="http://schemas.microsoft.com/office/drawing/2014/main" id="{3A475FCF-E958-8E4E-B7E1-669F139BD621}"/>
              </a:ext>
            </a:extLst>
          </p:cNvPr>
          <p:cNvSpPr/>
          <p:nvPr/>
        </p:nvSpPr>
        <p:spPr>
          <a:xfrm>
            <a:off x="9512558" y="2476612"/>
            <a:ext cx="242516" cy="518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154" tIns="35154" rIns="35154" bIns="35154" anchor="ctr">
            <a:spAutoFit/>
          </a:bodyPr>
          <a:lstStyle>
            <a:lvl1pPr>
              <a:defRPr sz="42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sz="2906"/>
              <a:t>S</a:t>
            </a:r>
          </a:p>
        </p:txBody>
      </p:sp>
      <p:sp>
        <p:nvSpPr>
          <p:cNvPr id="16" name="Shape 491">
            <a:extLst>
              <a:ext uri="{FF2B5EF4-FFF2-40B4-BE49-F238E27FC236}">
                <a16:creationId xmlns:a16="http://schemas.microsoft.com/office/drawing/2014/main" id="{08D00B26-874B-3541-8F2F-7D9729F206B7}"/>
              </a:ext>
            </a:extLst>
          </p:cNvPr>
          <p:cNvSpPr/>
          <p:nvPr/>
        </p:nvSpPr>
        <p:spPr>
          <a:xfrm flipH="1" flipV="1">
            <a:off x="10093937" y="2446746"/>
            <a:ext cx="580102" cy="2629600"/>
          </a:xfrm>
          <a:prstGeom prst="line">
            <a:avLst/>
          </a:prstGeom>
          <a:ln w="50800">
            <a:solidFill>
              <a:srgbClr val="5A5F5E"/>
            </a:solidFill>
            <a:custDash>
              <a:ds d="200000" sp="200000"/>
            </a:custDash>
            <a:miter lim="400000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724"/>
          </a:p>
        </p:txBody>
      </p:sp>
      <p:sp>
        <p:nvSpPr>
          <p:cNvPr id="17" name="Shape 492">
            <a:extLst>
              <a:ext uri="{FF2B5EF4-FFF2-40B4-BE49-F238E27FC236}">
                <a16:creationId xmlns:a16="http://schemas.microsoft.com/office/drawing/2014/main" id="{2AF269C0-CD2E-6F4C-B720-D8EEC07A8729}"/>
              </a:ext>
            </a:extLst>
          </p:cNvPr>
          <p:cNvSpPr/>
          <p:nvPr/>
        </p:nvSpPr>
        <p:spPr>
          <a:xfrm flipV="1">
            <a:off x="10680322" y="2283722"/>
            <a:ext cx="1" cy="2788569"/>
          </a:xfrm>
          <a:prstGeom prst="line">
            <a:avLst/>
          </a:prstGeom>
          <a:ln w="50800">
            <a:solidFill>
              <a:schemeClr val="tx2">
                <a:lumMod val="75000"/>
              </a:schemeClr>
            </a:solidFill>
            <a:custDash>
              <a:ds d="200000" sp="200000"/>
            </a:custDash>
            <a:miter lim="400000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724"/>
          </a:p>
        </p:txBody>
      </p:sp>
      <p:sp>
        <p:nvSpPr>
          <p:cNvPr id="18" name="Shape 505">
            <a:extLst>
              <a:ext uri="{FF2B5EF4-FFF2-40B4-BE49-F238E27FC236}">
                <a16:creationId xmlns:a16="http://schemas.microsoft.com/office/drawing/2014/main" id="{30260BFC-F19B-0142-976D-BCBFB046F19A}"/>
              </a:ext>
            </a:extLst>
          </p:cNvPr>
          <p:cNvSpPr/>
          <p:nvPr/>
        </p:nvSpPr>
        <p:spPr>
          <a:xfrm>
            <a:off x="10437433" y="3896033"/>
            <a:ext cx="225492" cy="414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226" extrusionOk="0">
                <a:moveTo>
                  <a:pt x="0" y="18226"/>
                </a:moveTo>
                <a:cubicBezTo>
                  <a:pt x="6808" y="2027"/>
                  <a:pt x="14008" y="-3374"/>
                  <a:pt x="21600" y="202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/>
          <a:lstStyle/>
          <a:p>
            <a:endParaRPr sz="1724"/>
          </a:p>
        </p:txBody>
      </p:sp>
      <p:sp>
        <p:nvSpPr>
          <p:cNvPr id="19" name="Shape 494">
            <a:extLst>
              <a:ext uri="{FF2B5EF4-FFF2-40B4-BE49-F238E27FC236}">
                <a16:creationId xmlns:a16="http://schemas.microsoft.com/office/drawing/2014/main" id="{CF9A9295-B0E1-8843-BDCA-EA5974F1A33B}"/>
              </a:ext>
            </a:extLst>
          </p:cNvPr>
          <p:cNvSpPr/>
          <p:nvPr/>
        </p:nvSpPr>
        <p:spPr>
          <a:xfrm>
            <a:off x="10373626" y="3390057"/>
            <a:ext cx="303431" cy="518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154" tIns="35154" rIns="35154" bIns="35154" anchor="ctr">
            <a:spAutoFit/>
          </a:bodyPr>
          <a:lstStyle>
            <a:lvl1pPr>
              <a:defRPr sz="42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sz="2906"/>
              <a:t>𝜽</a:t>
            </a:r>
          </a:p>
        </p:txBody>
      </p:sp>
      <p:sp>
        <p:nvSpPr>
          <p:cNvPr id="20" name="Shape 495">
            <a:extLst>
              <a:ext uri="{FF2B5EF4-FFF2-40B4-BE49-F238E27FC236}">
                <a16:creationId xmlns:a16="http://schemas.microsoft.com/office/drawing/2014/main" id="{47B141A7-CC26-154C-8DD4-DAC594905051}"/>
              </a:ext>
            </a:extLst>
          </p:cNvPr>
          <p:cNvSpPr/>
          <p:nvPr/>
        </p:nvSpPr>
        <p:spPr>
          <a:xfrm>
            <a:off x="8184923" y="1702006"/>
            <a:ext cx="2897784" cy="491710"/>
          </a:xfrm>
          <a:prstGeom prst="rect">
            <a:avLst/>
          </a:prstGeom>
          <a:solidFill>
            <a:schemeClr val="tx2">
              <a:lumMod val="75000"/>
              <a:alpha val="31000"/>
            </a:schemeClr>
          </a:solidFill>
          <a:ln w="12700">
            <a:miter lim="400000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724"/>
          </a:p>
        </p:txBody>
      </p:sp>
      <p:sp>
        <p:nvSpPr>
          <p:cNvPr id="21" name="Shape 496">
            <a:extLst>
              <a:ext uri="{FF2B5EF4-FFF2-40B4-BE49-F238E27FC236}">
                <a16:creationId xmlns:a16="http://schemas.microsoft.com/office/drawing/2014/main" id="{B5445C1F-3096-A040-891C-BEF40BBEC956}"/>
              </a:ext>
            </a:extLst>
          </p:cNvPr>
          <p:cNvSpPr/>
          <p:nvPr/>
        </p:nvSpPr>
        <p:spPr>
          <a:xfrm>
            <a:off x="8180529" y="1702006"/>
            <a:ext cx="2906572" cy="469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154" tIns="35154" rIns="35154" bIns="35154" anchor="b">
            <a:normAutofit lnSpcReduction="10000"/>
          </a:bodyPr>
          <a:lstStyle>
            <a:lvl1pPr>
              <a:defRPr sz="3800"/>
            </a:lvl1pPr>
          </a:lstStyle>
          <a:p>
            <a:r>
              <a:rPr sz="2630"/>
              <a:t>Sample</a:t>
            </a:r>
          </a:p>
        </p:txBody>
      </p:sp>
      <p:sp>
        <p:nvSpPr>
          <p:cNvPr id="22" name="Shape 497">
            <a:extLst>
              <a:ext uri="{FF2B5EF4-FFF2-40B4-BE49-F238E27FC236}">
                <a16:creationId xmlns:a16="http://schemas.microsoft.com/office/drawing/2014/main" id="{748DC6CE-09B7-3646-A85C-842CD8EC6623}"/>
              </a:ext>
            </a:extLst>
          </p:cNvPr>
          <p:cNvSpPr/>
          <p:nvPr/>
        </p:nvSpPr>
        <p:spPr>
          <a:xfrm>
            <a:off x="8284441" y="2481179"/>
            <a:ext cx="2688702" cy="1536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154" tIns="35154" rIns="35154" bIns="35154" anchor="ctr"/>
          <a:lstStyle/>
          <a:p>
            <a:endParaRPr sz="1724"/>
          </a:p>
        </p:txBody>
      </p:sp>
      <p:sp>
        <p:nvSpPr>
          <p:cNvPr id="23" name="Shape 498">
            <a:extLst>
              <a:ext uri="{FF2B5EF4-FFF2-40B4-BE49-F238E27FC236}">
                <a16:creationId xmlns:a16="http://schemas.microsoft.com/office/drawing/2014/main" id="{E7B4A20D-0FA1-1643-BE1E-A699CF512AB7}"/>
              </a:ext>
            </a:extLst>
          </p:cNvPr>
          <p:cNvSpPr/>
          <p:nvPr/>
        </p:nvSpPr>
        <p:spPr>
          <a:xfrm>
            <a:off x="4071737" y="6085377"/>
            <a:ext cx="1656365" cy="336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154" tIns="35154" rIns="35154" bIns="35154" anchor="ctr">
            <a:spAutoFit/>
          </a:bodyPr>
          <a:lstStyle/>
          <a:p>
            <a:r>
              <a:rPr sz="1724"/>
              <a:t>U = S + 2Ltan(𝜽)</a:t>
            </a:r>
          </a:p>
        </p:txBody>
      </p:sp>
      <p:sp>
        <p:nvSpPr>
          <p:cNvPr id="24" name="Shape 499">
            <a:extLst>
              <a:ext uri="{FF2B5EF4-FFF2-40B4-BE49-F238E27FC236}">
                <a16:creationId xmlns:a16="http://schemas.microsoft.com/office/drawing/2014/main" id="{0A3682B4-0622-2D42-8F46-84B44A8EF494}"/>
              </a:ext>
            </a:extLst>
          </p:cNvPr>
          <p:cNvSpPr/>
          <p:nvPr/>
        </p:nvSpPr>
        <p:spPr>
          <a:xfrm>
            <a:off x="7281032" y="6085377"/>
            <a:ext cx="1617893" cy="336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154" tIns="35154" rIns="35154" bIns="35154" anchor="ctr">
            <a:spAutoFit/>
          </a:bodyPr>
          <a:lstStyle/>
          <a:p>
            <a:r>
              <a:rPr sz="1724"/>
              <a:t>V(β</a:t>
            </a:r>
            <a:r>
              <a:rPr sz="1724" baseline="-5999"/>
              <a:t>focusing</a:t>
            </a:r>
            <a:r>
              <a:rPr sz="1724"/>
              <a:t>) = 2𝜽S</a:t>
            </a:r>
          </a:p>
        </p:txBody>
      </p:sp>
      <p:sp>
        <p:nvSpPr>
          <p:cNvPr id="25" name="Shape 500">
            <a:extLst>
              <a:ext uri="{FF2B5EF4-FFF2-40B4-BE49-F238E27FC236}">
                <a16:creationId xmlns:a16="http://schemas.microsoft.com/office/drawing/2014/main" id="{5566C7EA-56E5-2044-80E7-28F0AE6A9660}"/>
              </a:ext>
            </a:extLst>
          </p:cNvPr>
          <p:cNvSpPr/>
          <p:nvPr/>
        </p:nvSpPr>
        <p:spPr>
          <a:xfrm flipV="1">
            <a:off x="8434911" y="5100464"/>
            <a:ext cx="103966" cy="574170"/>
          </a:xfrm>
          <a:prstGeom prst="line">
            <a:avLst/>
          </a:prstGeom>
          <a:ln w="63500">
            <a:solidFill>
              <a:srgbClr val="5A5F5E"/>
            </a:solidFill>
            <a:miter lim="400000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724"/>
          </a:p>
        </p:txBody>
      </p:sp>
      <p:sp>
        <p:nvSpPr>
          <p:cNvPr id="26" name="Shape 501">
            <a:extLst>
              <a:ext uri="{FF2B5EF4-FFF2-40B4-BE49-F238E27FC236}">
                <a16:creationId xmlns:a16="http://schemas.microsoft.com/office/drawing/2014/main" id="{99C4F044-C2D4-2546-82AA-D980F1BCBEC5}"/>
              </a:ext>
            </a:extLst>
          </p:cNvPr>
          <p:cNvSpPr/>
          <p:nvPr/>
        </p:nvSpPr>
        <p:spPr>
          <a:xfrm flipH="1" flipV="1">
            <a:off x="10680060" y="5104566"/>
            <a:ext cx="103686" cy="568846"/>
          </a:xfrm>
          <a:prstGeom prst="line">
            <a:avLst/>
          </a:prstGeom>
          <a:ln w="63500">
            <a:solidFill>
              <a:srgbClr val="5A5F5E"/>
            </a:solidFill>
            <a:miter lim="400000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724"/>
          </a:p>
        </p:txBody>
      </p:sp>
      <p:sp>
        <p:nvSpPr>
          <p:cNvPr id="27" name="Shape 502">
            <a:extLst>
              <a:ext uri="{FF2B5EF4-FFF2-40B4-BE49-F238E27FC236}">
                <a16:creationId xmlns:a16="http://schemas.microsoft.com/office/drawing/2014/main" id="{A3D4BB5B-BAFD-744A-BD2E-7F8C75AB2222}"/>
              </a:ext>
            </a:extLst>
          </p:cNvPr>
          <p:cNvSpPr/>
          <p:nvPr/>
        </p:nvSpPr>
        <p:spPr>
          <a:xfrm>
            <a:off x="5150228" y="3630052"/>
            <a:ext cx="309843" cy="518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154" tIns="35154" rIns="35154" bIns="35154" anchor="ctr">
            <a:spAutoFit/>
          </a:bodyPr>
          <a:lstStyle>
            <a:lvl1pPr>
              <a:defRPr sz="42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sz="2906"/>
              <a:t>U</a:t>
            </a:r>
          </a:p>
        </p:txBody>
      </p:sp>
      <p:sp>
        <p:nvSpPr>
          <p:cNvPr id="28" name="Shape 503">
            <a:extLst>
              <a:ext uri="{FF2B5EF4-FFF2-40B4-BE49-F238E27FC236}">
                <a16:creationId xmlns:a16="http://schemas.microsoft.com/office/drawing/2014/main" id="{E279C79F-B7BD-204C-89D1-05F193480CF8}"/>
              </a:ext>
            </a:extLst>
          </p:cNvPr>
          <p:cNvSpPr/>
          <p:nvPr/>
        </p:nvSpPr>
        <p:spPr>
          <a:xfrm>
            <a:off x="4202896" y="3644314"/>
            <a:ext cx="2204506" cy="1"/>
          </a:xfrm>
          <a:prstGeom prst="line">
            <a:avLst/>
          </a:prstGeom>
          <a:ln w="50800">
            <a:solidFill>
              <a:srgbClr val="5A5F5E"/>
            </a:solidFill>
            <a:miter lim="400000"/>
            <a:headEnd type="triangle"/>
            <a:tailEnd type="triangle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724"/>
          </a:p>
        </p:txBody>
      </p:sp>
      <p:sp>
        <p:nvSpPr>
          <p:cNvPr id="29" name="Shape 504">
            <a:extLst>
              <a:ext uri="{FF2B5EF4-FFF2-40B4-BE49-F238E27FC236}">
                <a16:creationId xmlns:a16="http://schemas.microsoft.com/office/drawing/2014/main" id="{3CF9B784-39AF-D045-AF1F-7F5BC146EF9C}"/>
              </a:ext>
            </a:extLst>
          </p:cNvPr>
          <p:cNvSpPr/>
          <p:nvPr/>
        </p:nvSpPr>
        <p:spPr>
          <a:xfrm>
            <a:off x="6245491" y="2069795"/>
            <a:ext cx="725021" cy="336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154" tIns="35154" rIns="35154" bIns="35154" anchor="ctr">
            <a:spAutoFit/>
          </a:bodyPr>
          <a:lstStyle/>
          <a:p>
            <a:r>
              <a:rPr sz="1724"/>
              <a:t>β</a:t>
            </a:r>
            <a:r>
              <a:rPr sz="1724" baseline="-5999"/>
              <a:t>focusing</a:t>
            </a:r>
          </a:p>
        </p:txBody>
      </p:sp>
    </p:spTree>
    <p:extLst>
      <p:ext uri="{BB962C8B-B14F-4D97-AF65-F5344CB8AC3E}">
        <p14:creationId xmlns:p14="http://schemas.microsoft.com/office/powerpoint/2010/main" val="21200442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-1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1188 0.384936" pathEditMode="relative">
                                      <p:cBhvr>
                                        <p:cTn id="8" dur="6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58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10" grpId="0" animBg="1" advAuto="0"/>
      <p:bldP spid="11" grpId="0" animBg="1" advAuto="0"/>
      <p:bldP spid="12" grpId="0" animBg="1" advAuto="0"/>
      <p:bldP spid="13" grpId="0" animBg="1" advAuto="0"/>
      <p:bldP spid="14" grpId="0" animBg="1" advAuto="0"/>
      <p:bldP spid="15" grpId="0" animBg="1" advAuto="0"/>
      <p:bldP spid="16" grpId="0" animBg="1" advAuto="0"/>
      <p:bldP spid="17" grpId="0" animBg="1" advAuto="0"/>
      <p:bldP spid="18" grpId="0" animBg="1" advAuto="0"/>
      <p:bldP spid="19" grpId="0" animBg="1" advAuto="0"/>
      <p:bldP spid="23" grpId="0" animBg="1" advAuto="0"/>
      <p:bldP spid="24" grpId="0" animBg="1" advAuto="0"/>
      <p:bldP spid="27" grpId="0" animBg="1" advAuto="0"/>
      <p:bldP spid="28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Propagation</a:t>
            </a:r>
            <a:r>
              <a:rPr lang="da-DK" dirty="0"/>
              <a:t> from guide to sample</a:t>
            </a:r>
            <a:endParaRPr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5" name="Shape 507">
            <a:extLst>
              <a:ext uri="{FF2B5EF4-FFF2-40B4-BE49-F238E27FC236}">
                <a16:creationId xmlns:a16="http://schemas.microsoft.com/office/drawing/2014/main" id="{0B9BA94D-97F4-5E4E-AE54-777920CD5BE0}"/>
              </a:ext>
            </a:extLst>
          </p:cNvPr>
          <p:cNvSpPr/>
          <p:nvPr/>
        </p:nvSpPr>
        <p:spPr>
          <a:xfrm>
            <a:off x="8184923" y="1695299"/>
            <a:ext cx="2897784" cy="4064315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724"/>
          </a:p>
        </p:txBody>
      </p:sp>
      <p:sp>
        <p:nvSpPr>
          <p:cNvPr id="6" name="Shape 508">
            <a:extLst>
              <a:ext uri="{FF2B5EF4-FFF2-40B4-BE49-F238E27FC236}">
                <a16:creationId xmlns:a16="http://schemas.microsoft.com/office/drawing/2014/main" id="{71014A68-B3D1-CC40-AE8C-5ABF9E830D73}"/>
              </a:ext>
            </a:extLst>
          </p:cNvPr>
          <p:cNvSpPr/>
          <p:nvPr/>
        </p:nvSpPr>
        <p:spPr>
          <a:xfrm>
            <a:off x="8288822" y="2276142"/>
            <a:ext cx="2689985" cy="3387765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>
                <a:lumMod val="75000"/>
              </a:schemeClr>
            </a:solidFill>
            <a:miter lim="400000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724"/>
          </a:p>
        </p:txBody>
      </p:sp>
      <p:sp>
        <p:nvSpPr>
          <p:cNvPr id="7" name="Shape 509">
            <a:extLst>
              <a:ext uri="{FF2B5EF4-FFF2-40B4-BE49-F238E27FC236}">
                <a16:creationId xmlns:a16="http://schemas.microsoft.com/office/drawing/2014/main" id="{B59F49FD-98B5-8B41-9CDC-DB81A9019F43}"/>
              </a:ext>
            </a:extLst>
          </p:cNvPr>
          <p:cNvSpPr/>
          <p:nvPr/>
        </p:nvSpPr>
        <p:spPr>
          <a:xfrm flipV="1">
            <a:off x="8434911" y="5089364"/>
            <a:ext cx="103966" cy="574170"/>
          </a:xfrm>
          <a:prstGeom prst="line">
            <a:avLst/>
          </a:prstGeom>
          <a:ln w="63500">
            <a:solidFill>
              <a:srgbClr val="5A5F5E"/>
            </a:solidFill>
            <a:miter lim="400000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724"/>
          </a:p>
        </p:txBody>
      </p:sp>
      <p:sp>
        <p:nvSpPr>
          <p:cNvPr id="8" name="Shape 510">
            <a:extLst>
              <a:ext uri="{FF2B5EF4-FFF2-40B4-BE49-F238E27FC236}">
                <a16:creationId xmlns:a16="http://schemas.microsoft.com/office/drawing/2014/main" id="{E0D9926F-F8EF-9442-B433-0D72E8C59A26}"/>
              </a:ext>
            </a:extLst>
          </p:cNvPr>
          <p:cNvSpPr/>
          <p:nvPr/>
        </p:nvSpPr>
        <p:spPr>
          <a:xfrm flipH="1" flipV="1">
            <a:off x="10680060" y="5093466"/>
            <a:ext cx="103686" cy="568846"/>
          </a:xfrm>
          <a:prstGeom prst="line">
            <a:avLst/>
          </a:prstGeom>
          <a:ln w="63500">
            <a:solidFill>
              <a:srgbClr val="5A5F5E"/>
            </a:solidFill>
            <a:miter lim="400000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724"/>
          </a:p>
        </p:txBody>
      </p:sp>
      <p:sp>
        <p:nvSpPr>
          <p:cNvPr id="9" name="Shape 513">
            <a:extLst>
              <a:ext uri="{FF2B5EF4-FFF2-40B4-BE49-F238E27FC236}">
                <a16:creationId xmlns:a16="http://schemas.microsoft.com/office/drawing/2014/main" id="{BC50AC61-9D69-C444-90C5-50D32857D006}"/>
              </a:ext>
            </a:extLst>
          </p:cNvPr>
          <p:cNvSpPr/>
          <p:nvPr/>
        </p:nvSpPr>
        <p:spPr>
          <a:xfrm rot="5400000">
            <a:off x="5911317" y="3723062"/>
            <a:ext cx="4064315" cy="8789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154" tIns="35154" rIns="35154" bIns="35154" anchor="ctr"/>
          <a:lstStyle/>
          <a:p>
            <a:pPr algn="l" defTabSz="31638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30"/>
          </a:p>
        </p:txBody>
      </p:sp>
      <p:sp>
        <p:nvSpPr>
          <p:cNvPr id="10" name="Shape 514">
            <a:extLst>
              <a:ext uri="{FF2B5EF4-FFF2-40B4-BE49-F238E27FC236}">
                <a16:creationId xmlns:a16="http://schemas.microsoft.com/office/drawing/2014/main" id="{9FA01BCB-9618-E143-BDA9-16A9F4E66EAE}"/>
              </a:ext>
            </a:extLst>
          </p:cNvPr>
          <p:cNvSpPr/>
          <p:nvPr/>
        </p:nvSpPr>
        <p:spPr>
          <a:xfrm>
            <a:off x="9172507" y="2303123"/>
            <a:ext cx="922618" cy="14764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724"/>
          </a:p>
        </p:txBody>
      </p:sp>
      <p:sp>
        <p:nvSpPr>
          <p:cNvPr id="11" name="Shape 515">
            <a:extLst>
              <a:ext uri="{FF2B5EF4-FFF2-40B4-BE49-F238E27FC236}">
                <a16:creationId xmlns:a16="http://schemas.microsoft.com/office/drawing/2014/main" id="{24885970-736E-F945-8007-EE47FF3A0094}"/>
              </a:ext>
            </a:extLst>
          </p:cNvPr>
          <p:cNvSpPr/>
          <p:nvPr/>
        </p:nvSpPr>
        <p:spPr>
          <a:xfrm>
            <a:off x="8184923" y="1690906"/>
            <a:ext cx="2897784" cy="491710"/>
          </a:xfrm>
          <a:prstGeom prst="rect">
            <a:avLst/>
          </a:prstGeom>
          <a:solidFill>
            <a:schemeClr val="tx2">
              <a:lumMod val="75000"/>
              <a:alpha val="31000"/>
            </a:schemeClr>
          </a:solidFill>
          <a:ln w="12700">
            <a:miter lim="400000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724"/>
          </a:p>
        </p:txBody>
      </p:sp>
      <p:sp>
        <p:nvSpPr>
          <p:cNvPr id="12" name="Shape 516">
            <a:extLst>
              <a:ext uri="{FF2B5EF4-FFF2-40B4-BE49-F238E27FC236}">
                <a16:creationId xmlns:a16="http://schemas.microsoft.com/office/drawing/2014/main" id="{1E85D251-0549-494E-8291-19887DDCC3CD}"/>
              </a:ext>
            </a:extLst>
          </p:cNvPr>
          <p:cNvSpPr/>
          <p:nvPr/>
        </p:nvSpPr>
        <p:spPr>
          <a:xfrm>
            <a:off x="8180529" y="1690906"/>
            <a:ext cx="2906572" cy="469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154" tIns="35154" rIns="35154" bIns="35154" anchor="b">
            <a:normAutofit lnSpcReduction="10000"/>
          </a:bodyPr>
          <a:lstStyle>
            <a:lvl1pPr>
              <a:defRPr sz="3800"/>
            </a:lvl1pPr>
          </a:lstStyle>
          <a:p>
            <a:r>
              <a:rPr sz="2630"/>
              <a:t>Sample</a:t>
            </a:r>
          </a:p>
        </p:txBody>
      </p:sp>
      <p:pic>
        <p:nvPicPr>
          <p:cNvPr id="13" name="multiply (Converted).mov">
            <a:extLst>
              <a:ext uri="{FF2B5EF4-FFF2-40B4-BE49-F238E27FC236}">
                <a16:creationId xmlns:a16="http://schemas.microsoft.com/office/drawing/2014/main" id="{57B5779F-F466-6C4F-B927-83150DFB0A28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395165" y="1697237"/>
            <a:ext cx="5303305" cy="4064381"/>
          </a:xfrm>
          <a:prstGeom prst="rect">
            <a:avLst/>
          </a:prstGeom>
          <a:ln w="63500">
            <a:solidFill>
              <a:srgbClr val="5A5F5E"/>
            </a:solidFill>
            <a:miter lim="400000"/>
          </a:ln>
        </p:spPr>
      </p:pic>
      <p:sp>
        <p:nvSpPr>
          <p:cNvPr id="14" name="Shape 518">
            <a:extLst>
              <a:ext uri="{FF2B5EF4-FFF2-40B4-BE49-F238E27FC236}">
                <a16:creationId xmlns:a16="http://schemas.microsoft.com/office/drawing/2014/main" id="{9381BE74-62D6-B047-9EFE-2AA74D3570B5}"/>
              </a:ext>
            </a:extLst>
          </p:cNvPr>
          <p:cNvSpPr/>
          <p:nvPr/>
        </p:nvSpPr>
        <p:spPr>
          <a:xfrm>
            <a:off x="8284428" y="5080284"/>
            <a:ext cx="2688703" cy="1536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154" tIns="35154" rIns="35154" bIns="35154" anchor="ctr"/>
          <a:lstStyle/>
          <a:p>
            <a:endParaRPr sz="1724"/>
          </a:p>
        </p:txBody>
      </p:sp>
      <p:sp>
        <p:nvSpPr>
          <p:cNvPr id="15" name="Shape 520">
            <a:extLst>
              <a:ext uri="{FF2B5EF4-FFF2-40B4-BE49-F238E27FC236}">
                <a16:creationId xmlns:a16="http://schemas.microsoft.com/office/drawing/2014/main" id="{7DC5C955-2291-7A44-8BCB-AD68473DDF42}"/>
              </a:ext>
            </a:extLst>
          </p:cNvPr>
          <p:cNvSpPr/>
          <p:nvPr/>
        </p:nvSpPr>
        <p:spPr>
          <a:xfrm>
            <a:off x="6267932" y="2058695"/>
            <a:ext cx="680137" cy="336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154" tIns="35154" rIns="35154" bIns="35154" anchor="ctr">
            <a:spAutoFit/>
          </a:bodyPr>
          <a:lstStyle/>
          <a:p>
            <a:r>
              <a:rPr sz="1724"/>
              <a:t>β</a:t>
            </a:r>
            <a:r>
              <a:rPr sz="1724" baseline="-5999"/>
              <a:t>multiple</a:t>
            </a:r>
          </a:p>
        </p:txBody>
      </p:sp>
      <p:sp>
        <p:nvSpPr>
          <p:cNvPr id="16" name="Shape 522">
            <a:extLst>
              <a:ext uri="{FF2B5EF4-FFF2-40B4-BE49-F238E27FC236}">
                <a16:creationId xmlns:a16="http://schemas.microsoft.com/office/drawing/2014/main" id="{FB4FD5C1-3E38-0A4A-A3C7-42BCA68E5768}"/>
              </a:ext>
            </a:extLst>
          </p:cNvPr>
          <p:cNvSpPr/>
          <p:nvPr/>
        </p:nvSpPr>
        <p:spPr>
          <a:xfrm>
            <a:off x="5150228" y="3618952"/>
            <a:ext cx="309843" cy="518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154" tIns="35154" rIns="35154" bIns="35154" anchor="ctr">
            <a:spAutoFit/>
          </a:bodyPr>
          <a:lstStyle>
            <a:lvl1pPr>
              <a:defRPr sz="42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sz="2906"/>
              <a:t>U</a:t>
            </a:r>
          </a:p>
        </p:txBody>
      </p:sp>
      <p:sp>
        <p:nvSpPr>
          <p:cNvPr id="17" name="Shape 523">
            <a:extLst>
              <a:ext uri="{FF2B5EF4-FFF2-40B4-BE49-F238E27FC236}">
                <a16:creationId xmlns:a16="http://schemas.microsoft.com/office/drawing/2014/main" id="{6488AE9C-3D94-7542-A72D-102D02041305}"/>
              </a:ext>
            </a:extLst>
          </p:cNvPr>
          <p:cNvSpPr/>
          <p:nvPr/>
        </p:nvSpPr>
        <p:spPr>
          <a:xfrm>
            <a:off x="4202896" y="3633214"/>
            <a:ext cx="2204506" cy="1"/>
          </a:xfrm>
          <a:prstGeom prst="line">
            <a:avLst/>
          </a:prstGeom>
          <a:ln w="50800">
            <a:solidFill>
              <a:srgbClr val="5A5F5E"/>
            </a:solidFill>
            <a:miter lim="400000"/>
            <a:headEnd type="triangle"/>
            <a:tailEnd type="triangle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724"/>
          </a:p>
        </p:txBody>
      </p:sp>
      <p:sp>
        <p:nvSpPr>
          <p:cNvPr id="18" name="Shape 524">
            <a:extLst>
              <a:ext uri="{FF2B5EF4-FFF2-40B4-BE49-F238E27FC236}">
                <a16:creationId xmlns:a16="http://schemas.microsoft.com/office/drawing/2014/main" id="{EE1A9A63-AB51-4749-B5EB-F2B0E44E5297}"/>
              </a:ext>
            </a:extLst>
          </p:cNvPr>
          <p:cNvSpPr/>
          <p:nvPr/>
        </p:nvSpPr>
        <p:spPr>
          <a:xfrm>
            <a:off x="4902385" y="2866496"/>
            <a:ext cx="805528" cy="1"/>
          </a:xfrm>
          <a:prstGeom prst="line">
            <a:avLst/>
          </a:prstGeom>
          <a:ln w="50800">
            <a:solidFill>
              <a:srgbClr val="5A5F5E"/>
            </a:solidFill>
            <a:miter lim="400000"/>
            <a:headEnd type="triangle"/>
            <a:tailEnd type="triangle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724"/>
          </a:p>
        </p:txBody>
      </p:sp>
      <p:sp>
        <p:nvSpPr>
          <p:cNvPr id="19" name="Shape 525">
            <a:extLst>
              <a:ext uri="{FF2B5EF4-FFF2-40B4-BE49-F238E27FC236}">
                <a16:creationId xmlns:a16="http://schemas.microsoft.com/office/drawing/2014/main" id="{C847C649-C239-114A-A03F-7D6951C35830}"/>
              </a:ext>
            </a:extLst>
          </p:cNvPr>
          <p:cNvSpPr/>
          <p:nvPr/>
        </p:nvSpPr>
        <p:spPr>
          <a:xfrm>
            <a:off x="5183892" y="2796126"/>
            <a:ext cx="242516" cy="518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154" tIns="35154" rIns="35154" bIns="35154" anchor="ctr">
            <a:spAutoFit/>
          </a:bodyPr>
          <a:lstStyle>
            <a:lvl1pPr>
              <a:defRPr sz="42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sz="2906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7361423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423 -0.386322" pathEditMode="relative">
                                      <p:cBhvr>
                                        <p:cTn id="6" dur="6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2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9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Propagation</a:t>
            </a:r>
            <a:r>
              <a:rPr lang="da-DK" dirty="0"/>
              <a:t> from </a:t>
            </a:r>
            <a:r>
              <a:rPr lang="da-DK" dirty="0" err="1"/>
              <a:t>moderator</a:t>
            </a:r>
            <a:r>
              <a:rPr lang="da-DK" dirty="0"/>
              <a:t> to guide </a:t>
            </a:r>
            <a:endParaRPr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5" name="Shape 527">
            <a:extLst>
              <a:ext uri="{FF2B5EF4-FFF2-40B4-BE49-F238E27FC236}">
                <a16:creationId xmlns:a16="http://schemas.microsoft.com/office/drawing/2014/main" id="{A315A05C-6508-9F48-843B-168EA488C692}"/>
              </a:ext>
            </a:extLst>
          </p:cNvPr>
          <p:cNvSpPr/>
          <p:nvPr/>
        </p:nvSpPr>
        <p:spPr>
          <a:xfrm>
            <a:off x="8184923" y="1695299"/>
            <a:ext cx="2897784" cy="4064315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724"/>
          </a:p>
        </p:txBody>
      </p:sp>
      <p:sp>
        <p:nvSpPr>
          <p:cNvPr id="6" name="Shape 528">
            <a:extLst>
              <a:ext uri="{FF2B5EF4-FFF2-40B4-BE49-F238E27FC236}">
                <a16:creationId xmlns:a16="http://schemas.microsoft.com/office/drawing/2014/main" id="{5367C526-281F-8741-A63C-7BA4C1CEF5CE}"/>
              </a:ext>
            </a:extLst>
          </p:cNvPr>
          <p:cNvSpPr/>
          <p:nvPr/>
        </p:nvSpPr>
        <p:spPr>
          <a:xfrm>
            <a:off x="8288822" y="2276142"/>
            <a:ext cx="2689985" cy="3387765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>
                <a:lumMod val="75000"/>
              </a:schemeClr>
            </a:solidFill>
            <a:miter lim="400000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724"/>
          </a:p>
        </p:txBody>
      </p:sp>
      <p:sp>
        <p:nvSpPr>
          <p:cNvPr id="7" name="Shape 529">
            <a:extLst>
              <a:ext uri="{FF2B5EF4-FFF2-40B4-BE49-F238E27FC236}">
                <a16:creationId xmlns:a16="http://schemas.microsoft.com/office/drawing/2014/main" id="{1CDE3DE1-EC24-5E4C-BF16-9BD0DAD7173A}"/>
              </a:ext>
            </a:extLst>
          </p:cNvPr>
          <p:cNvSpPr/>
          <p:nvPr/>
        </p:nvSpPr>
        <p:spPr>
          <a:xfrm flipH="1" flipV="1">
            <a:off x="8767380" y="5089364"/>
            <a:ext cx="47211" cy="574170"/>
          </a:xfrm>
          <a:prstGeom prst="line">
            <a:avLst/>
          </a:prstGeom>
          <a:ln w="63500">
            <a:solidFill>
              <a:srgbClr val="5A5F5E"/>
            </a:solidFill>
            <a:miter lim="400000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724"/>
          </a:p>
        </p:txBody>
      </p:sp>
      <p:sp>
        <p:nvSpPr>
          <p:cNvPr id="8" name="Shape 530">
            <a:extLst>
              <a:ext uri="{FF2B5EF4-FFF2-40B4-BE49-F238E27FC236}">
                <a16:creationId xmlns:a16="http://schemas.microsoft.com/office/drawing/2014/main" id="{244D7215-96E2-394E-8F8A-76637F6EC50F}"/>
              </a:ext>
            </a:extLst>
          </p:cNvPr>
          <p:cNvSpPr/>
          <p:nvPr/>
        </p:nvSpPr>
        <p:spPr>
          <a:xfrm flipV="1">
            <a:off x="10397076" y="5093467"/>
            <a:ext cx="54482" cy="569687"/>
          </a:xfrm>
          <a:prstGeom prst="line">
            <a:avLst/>
          </a:prstGeom>
          <a:ln w="63500">
            <a:solidFill>
              <a:srgbClr val="5A5F5E"/>
            </a:solidFill>
            <a:miter lim="400000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724"/>
          </a:p>
        </p:txBody>
      </p:sp>
      <p:sp>
        <p:nvSpPr>
          <p:cNvPr id="9" name="Shape 533">
            <a:extLst>
              <a:ext uri="{FF2B5EF4-FFF2-40B4-BE49-F238E27FC236}">
                <a16:creationId xmlns:a16="http://schemas.microsoft.com/office/drawing/2014/main" id="{80E172CF-1BDB-B44A-9105-C072702EDC48}"/>
              </a:ext>
            </a:extLst>
          </p:cNvPr>
          <p:cNvSpPr/>
          <p:nvPr/>
        </p:nvSpPr>
        <p:spPr>
          <a:xfrm rot="5400000">
            <a:off x="5911317" y="3723062"/>
            <a:ext cx="4064315" cy="8789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154" tIns="35154" rIns="35154" bIns="35154" anchor="ctr"/>
          <a:lstStyle/>
          <a:p>
            <a:pPr algn="l" defTabSz="31638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30"/>
          </a:p>
        </p:txBody>
      </p:sp>
      <p:sp>
        <p:nvSpPr>
          <p:cNvPr id="10" name="Shape 534">
            <a:extLst>
              <a:ext uri="{FF2B5EF4-FFF2-40B4-BE49-F238E27FC236}">
                <a16:creationId xmlns:a16="http://schemas.microsoft.com/office/drawing/2014/main" id="{93EEB208-21E4-604E-8E90-2272AACB684C}"/>
              </a:ext>
            </a:extLst>
          </p:cNvPr>
          <p:cNvSpPr/>
          <p:nvPr/>
        </p:nvSpPr>
        <p:spPr>
          <a:xfrm>
            <a:off x="8309626" y="2303123"/>
            <a:ext cx="2638331" cy="14764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724"/>
          </a:p>
        </p:txBody>
      </p:sp>
      <p:sp>
        <p:nvSpPr>
          <p:cNvPr id="11" name="Shape 535">
            <a:extLst>
              <a:ext uri="{FF2B5EF4-FFF2-40B4-BE49-F238E27FC236}">
                <a16:creationId xmlns:a16="http://schemas.microsoft.com/office/drawing/2014/main" id="{58165207-DD5D-8A4F-8F24-FFD654C9D114}"/>
              </a:ext>
            </a:extLst>
          </p:cNvPr>
          <p:cNvSpPr/>
          <p:nvPr/>
        </p:nvSpPr>
        <p:spPr>
          <a:xfrm flipV="1">
            <a:off x="8745408" y="2469220"/>
            <a:ext cx="1" cy="2601696"/>
          </a:xfrm>
          <a:prstGeom prst="line">
            <a:avLst/>
          </a:prstGeom>
          <a:ln w="50800">
            <a:solidFill>
              <a:srgbClr val="5A5F5E"/>
            </a:solidFill>
            <a:miter lim="400000"/>
            <a:headEnd type="triangle"/>
            <a:tailEnd type="triangle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724"/>
          </a:p>
        </p:txBody>
      </p:sp>
      <p:sp>
        <p:nvSpPr>
          <p:cNvPr id="12" name="Shape 536">
            <a:extLst>
              <a:ext uri="{FF2B5EF4-FFF2-40B4-BE49-F238E27FC236}">
                <a16:creationId xmlns:a16="http://schemas.microsoft.com/office/drawing/2014/main" id="{D8FCED4C-CD35-9143-8BBD-7C5664EF7DF4}"/>
              </a:ext>
            </a:extLst>
          </p:cNvPr>
          <p:cNvSpPr/>
          <p:nvPr/>
        </p:nvSpPr>
        <p:spPr>
          <a:xfrm>
            <a:off x="8402641" y="3526608"/>
            <a:ext cx="228090" cy="518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154" tIns="35154" rIns="35154" bIns="35154" anchor="ctr">
            <a:spAutoFit/>
          </a:bodyPr>
          <a:lstStyle>
            <a:lvl1pPr>
              <a:defRPr sz="42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sz="2906"/>
              <a:t>L</a:t>
            </a:r>
          </a:p>
        </p:txBody>
      </p:sp>
      <p:sp>
        <p:nvSpPr>
          <p:cNvPr id="13" name="Shape 537">
            <a:extLst>
              <a:ext uri="{FF2B5EF4-FFF2-40B4-BE49-F238E27FC236}">
                <a16:creationId xmlns:a16="http://schemas.microsoft.com/office/drawing/2014/main" id="{3BB5E13C-6225-664B-A07C-F11D92067E9F}"/>
              </a:ext>
            </a:extLst>
          </p:cNvPr>
          <p:cNvSpPr/>
          <p:nvPr/>
        </p:nvSpPr>
        <p:spPr>
          <a:xfrm>
            <a:off x="9432406" y="5121045"/>
            <a:ext cx="402817" cy="518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154" tIns="35154" rIns="35154" bIns="35154" anchor="ctr">
            <a:spAutoFit/>
          </a:bodyPr>
          <a:lstStyle>
            <a:lvl1pPr>
              <a:defRPr sz="42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sz="2906"/>
              <a:t>W</a:t>
            </a:r>
          </a:p>
        </p:txBody>
      </p:sp>
      <p:sp>
        <p:nvSpPr>
          <p:cNvPr id="14" name="Shape 538">
            <a:extLst>
              <a:ext uri="{FF2B5EF4-FFF2-40B4-BE49-F238E27FC236}">
                <a16:creationId xmlns:a16="http://schemas.microsoft.com/office/drawing/2014/main" id="{98A88E9F-D2F6-DD45-93C3-2417DCA5BF9C}"/>
              </a:ext>
            </a:extLst>
          </p:cNvPr>
          <p:cNvSpPr/>
          <p:nvPr/>
        </p:nvSpPr>
        <p:spPr>
          <a:xfrm>
            <a:off x="8797805" y="5108708"/>
            <a:ext cx="1624985" cy="1"/>
          </a:xfrm>
          <a:prstGeom prst="line">
            <a:avLst/>
          </a:prstGeom>
          <a:ln w="50800">
            <a:solidFill>
              <a:srgbClr val="5A5F5E"/>
            </a:solidFill>
            <a:miter lim="400000"/>
            <a:headEnd type="triangle"/>
            <a:tailEnd type="triangle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724"/>
          </a:p>
        </p:txBody>
      </p:sp>
      <p:sp>
        <p:nvSpPr>
          <p:cNvPr id="15" name="Shape 539">
            <a:extLst>
              <a:ext uri="{FF2B5EF4-FFF2-40B4-BE49-F238E27FC236}">
                <a16:creationId xmlns:a16="http://schemas.microsoft.com/office/drawing/2014/main" id="{76446860-A318-9441-A27C-CBB1C3FF3D62}"/>
              </a:ext>
            </a:extLst>
          </p:cNvPr>
          <p:cNvSpPr/>
          <p:nvPr/>
        </p:nvSpPr>
        <p:spPr>
          <a:xfrm>
            <a:off x="8315008" y="2491939"/>
            <a:ext cx="2633284" cy="1"/>
          </a:xfrm>
          <a:prstGeom prst="line">
            <a:avLst/>
          </a:prstGeom>
          <a:ln w="50800">
            <a:solidFill>
              <a:srgbClr val="5A5F5E"/>
            </a:solidFill>
            <a:miter lim="400000"/>
            <a:headEnd type="triangle"/>
            <a:tailEnd type="triangle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724"/>
          </a:p>
        </p:txBody>
      </p:sp>
      <p:sp>
        <p:nvSpPr>
          <p:cNvPr id="16" name="Shape 540">
            <a:extLst>
              <a:ext uri="{FF2B5EF4-FFF2-40B4-BE49-F238E27FC236}">
                <a16:creationId xmlns:a16="http://schemas.microsoft.com/office/drawing/2014/main" id="{6CDBAFC9-572D-4A4F-8F05-5CA7A7BC1C99}"/>
              </a:ext>
            </a:extLst>
          </p:cNvPr>
          <p:cNvSpPr/>
          <p:nvPr/>
        </p:nvSpPr>
        <p:spPr>
          <a:xfrm>
            <a:off x="9414472" y="2475486"/>
            <a:ext cx="389993" cy="518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154" tIns="35154" rIns="35154" bIns="35154" anchor="ctr">
            <a:spAutoFit/>
          </a:bodyPr>
          <a:lstStyle>
            <a:lvl1pPr>
              <a:defRPr sz="42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sz="2906"/>
              <a:t>M</a:t>
            </a:r>
          </a:p>
        </p:txBody>
      </p:sp>
      <p:sp>
        <p:nvSpPr>
          <p:cNvPr id="17" name="Shape 541">
            <a:extLst>
              <a:ext uri="{FF2B5EF4-FFF2-40B4-BE49-F238E27FC236}">
                <a16:creationId xmlns:a16="http://schemas.microsoft.com/office/drawing/2014/main" id="{870EE195-98AC-474A-B49D-55ECB7D8777A}"/>
              </a:ext>
            </a:extLst>
          </p:cNvPr>
          <p:cNvSpPr/>
          <p:nvPr/>
        </p:nvSpPr>
        <p:spPr>
          <a:xfrm>
            <a:off x="8184923" y="1690906"/>
            <a:ext cx="2897784" cy="491710"/>
          </a:xfrm>
          <a:prstGeom prst="rect">
            <a:avLst/>
          </a:prstGeom>
          <a:solidFill>
            <a:schemeClr val="tx2">
              <a:lumMod val="75000"/>
              <a:alpha val="31000"/>
            </a:schemeClr>
          </a:solidFill>
          <a:ln w="12700">
            <a:miter lim="400000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724"/>
          </a:p>
        </p:txBody>
      </p:sp>
      <p:sp>
        <p:nvSpPr>
          <p:cNvPr id="18" name="Shape 542">
            <a:extLst>
              <a:ext uri="{FF2B5EF4-FFF2-40B4-BE49-F238E27FC236}">
                <a16:creationId xmlns:a16="http://schemas.microsoft.com/office/drawing/2014/main" id="{E0F38BB3-81FD-B048-97F6-EDAA59E3B006}"/>
              </a:ext>
            </a:extLst>
          </p:cNvPr>
          <p:cNvSpPr/>
          <p:nvPr/>
        </p:nvSpPr>
        <p:spPr>
          <a:xfrm>
            <a:off x="8180529" y="1690906"/>
            <a:ext cx="2906572" cy="469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154" tIns="35154" rIns="35154" bIns="35154" anchor="b">
            <a:normAutofit lnSpcReduction="10000"/>
          </a:bodyPr>
          <a:lstStyle>
            <a:lvl1pPr>
              <a:defRPr sz="3800"/>
            </a:lvl1pPr>
          </a:lstStyle>
          <a:p>
            <a:r>
              <a:rPr sz="2630"/>
              <a:t>Moderator</a:t>
            </a:r>
          </a:p>
        </p:txBody>
      </p:sp>
      <p:sp>
        <p:nvSpPr>
          <p:cNvPr id="19" name="Shape 543">
            <a:extLst>
              <a:ext uri="{FF2B5EF4-FFF2-40B4-BE49-F238E27FC236}">
                <a16:creationId xmlns:a16="http://schemas.microsoft.com/office/drawing/2014/main" id="{F43C9E99-5ED2-FC49-997D-5FA4561A11CC}"/>
              </a:ext>
            </a:extLst>
          </p:cNvPr>
          <p:cNvSpPr/>
          <p:nvPr/>
        </p:nvSpPr>
        <p:spPr>
          <a:xfrm>
            <a:off x="8284441" y="2470079"/>
            <a:ext cx="2688702" cy="1536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154" tIns="35154" rIns="35154" bIns="35154" anchor="ctr"/>
          <a:lstStyle/>
          <a:p>
            <a:endParaRPr sz="1724"/>
          </a:p>
        </p:txBody>
      </p:sp>
      <p:pic>
        <p:nvPicPr>
          <p:cNvPr id="20" name="moderator (Converted).mov">
            <a:extLst>
              <a:ext uri="{FF2B5EF4-FFF2-40B4-BE49-F238E27FC236}">
                <a16:creationId xmlns:a16="http://schemas.microsoft.com/office/drawing/2014/main" id="{1C7020F3-DF1E-2848-BC03-19106BEDAC90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395165" y="1697237"/>
            <a:ext cx="5299532" cy="4061491"/>
          </a:xfrm>
          <a:prstGeom prst="rect">
            <a:avLst/>
          </a:prstGeom>
          <a:ln w="63500">
            <a:solidFill>
              <a:srgbClr val="5A5F5E"/>
            </a:solidFill>
            <a:miter lim="400000"/>
          </a:ln>
        </p:spPr>
      </p:pic>
      <p:sp>
        <p:nvSpPr>
          <p:cNvPr id="21" name="Shape 545">
            <a:extLst>
              <a:ext uri="{FF2B5EF4-FFF2-40B4-BE49-F238E27FC236}">
                <a16:creationId xmlns:a16="http://schemas.microsoft.com/office/drawing/2014/main" id="{B68AF647-E1F6-E84B-A440-577B654B4802}"/>
              </a:ext>
            </a:extLst>
          </p:cNvPr>
          <p:cNvSpPr/>
          <p:nvPr/>
        </p:nvSpPr>
        <p:spPr>
          <a:xfrm>
            <a:off x="6084915" y="6088639"/>
            <a:ext cx="1286071" cy="336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154" tIns="35154" rIns="35154" bIns="35154" anchor="ctr">
            <a:spAutoFit/>
          </a:bodyPr>
          <a:lstStyle/>
          <a:p>
            <a:r>
              <a:rPr sz="1724"/>
              <a:t>V(𝜶) = WM/L</a:t>
            </a:r>
          </a:p>
        </p:txBody>
      </p:sp>
      <p:sp>
        <p:nvSpPr>
          <p:cNvPr id="22" name="Shape 546">
            <a:extLst>
              <a:ext uri="{FF2B5EF4-FFF2-40B4-BE49-F238E27FC236}">
                <a16:creationId xmlns:a16="http://schemas.microsoft.com/office/drawing/2014/main" id="{E8D52053-8184-3F43-BDDE-EE6885D79020}"/>
              </a:ext>
            </a:extLst>
          </p:cNvPr>
          <p:cNvSpPr/>
          <p:nvPr/>
        </p:nvSpPr>
        <p:spPr>
          <a:xfrm>
            <a:off x="5123144" y="3419508"/>
            <a:ext cx="220074" cy="336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154" tIns="35154" rIns="35154" bIns="35154" anchor="ctr">
            <a:spAutoFit/>
          </a:bodyPr>
          <a:lstStyle/>
          <a:p>
            <a:r>
              <a:rPr sz="1724"/>
              <a:t>𝜶</a:t>
            </a:r>
          </a:p>
        </p:txBody>
      </p:sp>
    </p:spTree>
    <p:extLst>
      <p:ext uri="{BB962C8B-B14F-4D97-AF65-F5344CB8AC3E}">
        <p14:creationId xmlns:p14="http://schemas.microsoft.com/office/powerpoint/2010/main" val="42654408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-1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8227E-6 4.81481E-6 L 0.00117 0.38495 " pathEditMode="relative" rAng="0" ptsTypes="AA">
                                      <p:cBhvr>
                                        <p:cTn id="8" dur="1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19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38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  <p:bldLst>
      <p:bldP spid="11" grpId="0" animBg="1" advAuto="0"/>
      <p:bldP spid="12" grpId="0" animBg="1" advAuto="0"/>
      <p:bldP spid="13" grpId="0" animBg="1" advAuto="0"/>
      <p:bldP spid="14" grpId="0" animBg="1" advAuto="0"/>
      <p:bldP spid="15" grpId="0" animBg="1" advAuto="0"/>
      <p:bldP spid="16" grpId="0" animBg="1" advAuto="0"/>
      <p:bldP spid="21" grpId="0" animBg="1" advAuto="0"/>
      <p:bldP spid="22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Minimalist </a:t>
            </a:r>
            <a:r>
              <a:rPr lang="da-DK" dirty="0" err="1"/>
              <a:t>principle</a:t>
            </a:r>
            <a:endParaRPr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5" name="Shape 552">
            <a:extLst>
              <a:ext uri="{FF2B5EF4-FFF2-40B4-BE49-F238E27FC236}">
                <a16:creationId xmlns:a16="http://schemas.microsoft.com/office/drawing/2014/main" id="{DFA8C42C-53F1-6943-AABB-09F265DAC489}"/>
              </a:ext>
            </a:extLst>
          </p:cNvPr>
          <p:cNvSpPr/>
          <p:nvPr/>
        </p:nvSpPr>
        <p:spPr>
          <a:xfrm>
            <a:off x="7129605" y="1812487"/>
            <a:ext cx="3065561" cy="518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154" tIns="35154" rIns="35154" bIns="35154" anchor="ctr">
            <a:spAutoFit/>
          </a:bodyPr>
          <a:lstStyle>
            <a:lvl1pPr algn="l">
              <a:defRPr sz="4200">
                <a:solidFill>
                  <a:srgbClr val="535353"/>
                </a:solidFill>
              </a:defRPr>
            </a:lvl1pPr>
          </a:lstStyle>
          <a:p>
            <a:r>
              <a:rPr sz="2906" dirty="0"/>
              <a:t>U = S + 2Ltan(𝜽)</a:t>
            </a:r>
          </a:p>
        </p:txBody>
      </p:sp>
      <p:sp>
        <p:nvSpPr>
          <p:cNvPr id="6" name="Shape 553">
            <a:extLst>
              <a:ext uri="{FF2B5EF4-FFF2-40B4-BE49-F238E27FC236}">
                <a16:creationId xmlns:a16="http://schemas.microsoft.com/office/drawing/2014/main" id="{4FE71278-0F7A-0044-A864-79B6322B5794}"/>
              </a:ext>
            </a:extLst>
          </p:cNvPr>
          <p:cNvSpPr/>
          <p:nvPr/>
        </p:nvSpPr>
        <p:spPr>
          <a:xfrm>
            <a:off x="7242787" y="2392536"/>
            <a:ext cx="2367741" cy="518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154" tIns="35154" rIns="35154" bIns="35154" anchor="ctr">
            <a:spAutoFit/>
          </a:bodyPr>
          <a:lstStyle>
            <a:lvl1pPr algn="l">
              <a:defRPr sz="4200">
                <a:solidFill>
                  <a:srgbClr val="535353"/>
                </a:solidFill>
              </a:defRPr>
            </a:lvl1pPr>
          </a:lstStyle>
          <a:p>
            <a:r>
              <a:rPr sz="2906"/>
              <a:t>V(𝜶) = WM/L</a:t>
            </a:r>
          </a:p>
        </p:txBody>
      </p:sp>
      <p:sp>
        <p:nvSpPr>
          <p:cNvPr id="7" name="Shape 554">
            <a:extLst>
              <a:ext uri="{FF2B5EF4-FFF2-40B4-BE49-F238E27FC236}">
                <a16:creationId xmlns:a16="http://schemas.microsoft.com/office/drawing/2014/main" id="{7340B95C-940B-D346-83CD-E0D829CE3359}"/>
              </a:ext>
            </a:extLst>
          </p:cNvPr>
          <p:cNvSpPr/>
          <p:nvPr/>
        </p:nvSpPr>
        <p:spPr>
          <a:xfrm>
            <a:off x="7266073" y="3020873"/>
            <a:ext cx="2144079" cy="518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154" tIns="35154" rIns="35154" bIns="35154" anchor="ctr">
            <a:spAutoFit/>
          </a:bodyPr>
          <a:lstStyle/>
          <a:p>
            <a:pPr algn="l">
              <a:defRPr sz="4200">
                <a:solidFill>
                  <a:srgbClr val="535353"/>
                </a:solidFill>
              </a:defRPr>
            </a:pPr>
            <a:r>
              <a:rPr sz="2906"/>
              <a:t>V(</a:t>
            </a:r>
            <a:r>
              <a:rPr sz="2906" b="1">
                <a:latin typeface="Helvetica Neue"/>
                <a:ea typeface="Helvetica Neue"/>
                <a:cs typeface="Helvetica Neue"/>
                <a:sym typeface="Helvetica Neue"/>
              </a:rPr>
              <a:t>β</a:t>
            </a:r>
            <a:r>
              <a:rPr sz="2906"/>
              <a:t>) = 2𝜽U </a:t>
            </a:r>
          </a:p>
        </p:txBody>
      </p:sp>
      <p:sp>
        <p:nvSpPr>
          <p:cNvPr id="8" name="Shape 555">
            <a:extLst>
              <a:ext uri="{FF2B5EF4-FFF2-40B4-BE49-F238E27FC236}">
                <a16:creationId xmlns:a16="http://schemas.microsoft.com/office/drawing/2014/main" id="{36C67722-CB97-394D-A452-4295A4CF8D2C}"/>
              </a:ext>
            </a:extLst>
          </p:cNvPr>
          <p:cNvSpPr/>
          <p:nvPr/>
        </p:nvSpPr>
        <p:spPr>
          <a:xfrm>
            <a:off x="2141316" y="1828389"/>
            <a:ext cx="5307444" cy="486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154" tIns="35154" rIns="35154" bIns="35154" anchor="ctr">
            <a:spAutoFit/>
          </a:bodyPr>
          <a:lstStyle>
            <a:lvl1pPr algn="l">
              <a:defRPr sz="3900">
                <a:solidFill>
                  <a:srgbClr val="535353"/>
                </a:solidFill>
              </a:defRPr>
            </a:lvl1pPr>
          </a:lstStyle>
          <a:p>
            <a:r>
              <a:rPr sz="2699" dirty="0"/>
              <a:t>Width of the end of the guide</a:t>
            </a:r>
          </a:p>
        </p:txBody>
      </p:sp>
      <p:sp>
        <p:nvSpPr>
          <p:cNvPr id="9" name="Shape 556">
            <a:extLst>
              <a:ext uri="{FF2B5EF4-FFF2-40B4-BE49-F238E27FC236}">
                <a16:creationId xmlns:a16="http://schemas.microsoft.com/office/drawing/2014/main" id="{5DD36D70-2D1A-C54A-B11C-8CF7DE0564BB}"/>
              </a:ext>
            </a:extLst>
          </p:cNvPr>
          <p:cNvSpPr/>
          <p:nvPr/>
        </p:nvSpPr>
        <p:spPr>
          <a:xfrm>
            <a:off x="2141316" y="2408438"/>
            <a:ext cx="5307444" cy="486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154" tIns="35154" rIns="35154" bIns="35154" anchor="ctr">
            <a:spAutoFit/>
          </a:bodyPr>
          <a:lstStyle>
            <a:lvl1pPr algn="l">
              <a:defRPr sz="3900">
                <a:solidFill>
                  <a:srgbClr val="535353"/>
                </a:solidFill>
              </a:defRPr>
            </a:lvl1pPr>
          </a:lstStyle>
          <a:p>
            <a:r>
              <a:rPr sz="2699"/>
              <a:t>Phase-space received by guide</a:t>
            </a:r>
          </a:p>
        </p:txBody>
      </p:sp>
      <p:sp>
        <p:nvSpPr>
          <p:cNvPr id="10" name="Shape 557">
            <a:extLst>
              <a:ext uri="{FF2B5EF4-FFF2-40B4-BE49-F238E27FC236}">
                <a16:creationId xmlns:a16="http://schemas.microsoft.com/office/drawing/2014/main" id="{47801A0A-5D50-7E46-924A-A9770CCD0819}"/>
              </a:ext>
            </a:extLst>
          </p:cNvPr>
          <p:cNvSpPr/>
          <p:nvPr/>
        </p:nvSpPr>
        <p:spPr>
          <a:xfrm>
            <a:off x="2141316" y="3036774"/>
            <a:ext cx="5307444" cy="486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154" tIns="35154" rIns="35154" bIns="35154" anchor="ctr">
            <a:spAutoFit/>
          </a:bodyPr>
          <a:lstStyle>
            <a:lvl1pPr algn="l">
              <a:defRPr sz="3900">
                <a:solidFill>
                  <a:srgbClr val="535353"/>
                </a:solidFill>
              </a:defRPr>
            </a:lvl1pPr>
          </a:lstStyle>
          <a:p>
            <a:r>
              <a:rPr sz="2699"/>
              <a:t>Phase-space needed by guide</a:t>
            </a:r>
          </a:p>
        </p:txBody>
      </p:sp>
      <p:sp>
        <p:nvSpPr>
          <p:cNvPr id="11" name="Shape 558">
            <a:extLst>
              <a:ext uri="{FF2B5EF4-FFF2-40B4-BE49-F238E27FC236}">
                <a16:creationId xmlns:a16="http://schemas.microsoft.com/office/drawing/2014/main" id="{B9FDEC27-7AFB-3745-B54E-1D771BD1CD71}"/>
              </a:ext>
            </a:extLst>
          </p:cNvPr>
          <p:cNvSpPr/>
          <p:nvPr/>
        </p:nvSpPr>
        <p:spPr>
          <a:xfrm>
            <a:off x="2799509" y="3796150"/>
            <a:ext cx="6895787" cy="486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154" tIns="35154" rIns="35154" bIns="35154" anchor="ctr">
            <a:spAutoFit/>
          </a:bodyPr>
          <a:lstStyle>
            <a:lvl1pPr>
              <a:defRPr sz="3900">
                <a:solidFill>
                  <a:srgbClr val="535353"/>
                </a:solidFill>
              </a:defRPr>
            </a:lvl1pPr>
          </a:lstStyle>
          <a:p>
            <a:pPr algn="ctr"/>
            <a:r>
              <a:rPr sz="2699" dirty="0"/>
              <a:t>Minimalist constraint</a:t>
            </a:r>
          </a:p>
        </p:txBody>
      </p:sp>
      <p:sp>
        <p:nvSpPr>
          <p:cNvPr id="12" name="Shape 559">
            <a:extLst>
              <a:ext uri="{FF2B5EF4-FFF2-40B4-BE49-F238E27FC236}">
                <a16:creationId xmlns:a16="http://schemas.microsoft.com/office/drawing/2014/main" id="{E7594B7E-CE8E-3E47-90B7-E3013C16DDBC}"/>
              </a:ext>
            </a:extLst>
          </p:cNvPr>
          <p:cNvSpPr/>
          <p:nvPr/>
        </p:nvSpPr>
        <p:spPr>
          <a:xfrm>
            <a:off x="3734988" y="4295481"/>
            <a:ext cx="5024828" cy="518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154" tIns="35154" rIns="35154" bIns="35154" anchor="ctr">
            <a:spAutoFit/>
          </a:bodyPr>
          <a:lstStyle/>
          <a:p>
            <a:pPr>
              <a:defRPr sz="4200">
                <a:solidFill>
                  <a:srgbClr val="535353"/>
                </a:solidFill>
              </a:defRPr>
            </a:pPr>
            <a:r>
              <a:rPr sz="2906" dirty="0"/>
              <a:t>V(𝜶) = V(</a:t>
            </a:r>
            <a:r>
              <a:rPr sz="2906" b="1" dirty="0">
                <a:latin typeface="Helvetica Neue"/>
                <a:ea typeface="Helvetica Neue"/>
                <a:cs typeface="Helvetica Neue"/>
                <a:sym typeface="Helvetica Neue"/>
              </a:rPr>
              <a:t>β</a:t>
            </a:r>
            <a:r>
              <a:rPr sz="2906" dirty="0"/>
              <a:t>) ⇒ 2𝜽U = WM/L </a:t>
            </a:r>
          </a:p>
        </p:txBody>
      </p:sp>
      <p:sp>
        <p:nvSpPr>
          <p:cNvPr id="13" name="Shape 560">
            <a:extLst>
              <a:ext uri="{FF2B5EF4-FFF2-40B4-BE49-F238E27FC236}">
                <a16:creationId xmlns:a16="http://schemas.microsoft.com/office/drawing/2014/main" id="{D5451262-02DA-474C-9BA4-5A38118894E5}"/>
              </a:ext>
            </a:extLst>
          </p:cNvPr>
          <p:cNvSpPr/>
          <p:nvPr/>
        </p:nvSpPr>
        <p:spPr>
          <a:xfrm>
            <a:off x="1472883" y="5054857"/>
            <a:ext cx="9298858" cy="486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154" tIns="35154" rIns="35154" bIns="35154" anchor="ctr">
            <a:spAutoFit/>
          </a:bodyPr>
          <a:lstStyle>
            <a:lvl1pPr>
              <a:defRPr sz="3900">
                <a:solidFill>
                  <a:srgbClr val="535353"/>
                </a:solidFill>
              </a:defRPr>
            </a:lvl1pPr>
          </a:lstStyle>
          <a:p>
            <a:pPr algn="ctr"/>
            <a:r>
              <a:rPr sz="2699" dirty="0"/>
              <a:t>“Don’t put more food on your plate than you can eat!”</a:t>
            </a:r>
          </a:p>
        </p:txBody>
      </p:sp>
    </p:spTree>
    <p:extLst>
      <p:ext uri="{BB962C8B-B14F-4D97-AF65-F5344CB8AC3E}">
        <p14:creationId xmlns:p14="http://schemas.microsoft.com/office/powerpoint/2010/main" val="13563384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 advAuto="0"/>
      <p:bldP spid="12" grpId="0" animBg="1" advAuto="0"/>
      <p:bldP spid="13" grpId="0" animBg="1" advAuto="0"/>
    </p:bldLst>
  </p:timing>
</p:sld>
</file>

<file path=ppt/theme/theme1.xml><?xml version="1.0" encoding="utf-8"?>
<a:theme xmlns:a="http://schemas.openxmlformats.org/drawingml/2006/main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1331</TotalTime>
  <Words>715</Words>
  <Application>Microsoft Macintosh PowerPoint</Application>
  <PresentationFormat>Custom</PresentationFormat>
  <Paragraphs>336</Paragraphs>
  <Slides>34</Slides>
  <Notes>23</Notes>
  <HiddenSlides>0</HiddenSlides>
  <MMClips>6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CMU Serif</vt:lpstr>
      <vt:lpstr>Gill Sans</vt:lpstr>
      <vt:lpstr>Gill Sans Light</vt:lpstr>
      <vt:lpstr>Helvetica</vt:lpstr>
      <vt:lpstr>Helvetica Neue</vt:lpstr>
      <vt:lpstr>Times New Roman</vt:lpstr>
      <vt:lpstr>Verdana</vt:lpstr>
      <vt:lpstr>Blank</vt:lpstr>
      <vt:lpstr>Guide optimization</vt:lpstr>
      <vt:lpstr>Brilliance transfer</vt:lpstr>
      <vt:lpstr>Losses in supermirrors</vt:lpstr>
      <vt:lpstr>Brilliance transfer after guide</vt:lpstr>
      <vt:lpstr>Consequence of brilliance transfer</vt:lpstr>
      <vt:lpstr>Backpropagation from sample to guide</vt:lpstr>
      <vt:lpstr>Propagation from guide to sample</vt:lpstr>
      <vt:lpstr>Propagation from moderator to guide </vt:lpstr>
      <vt:lpstr>Minimalist principle</vt:lpstr>
      <vt:lpstr>Minimalist principle</vt:lpstr>
      <vt:lpstr>guide_bot idea</vt:lpstr>
      <vt:lpstr>guide_bot</vt:lpstr>
      <vt:lpstr>guide_bot</vt:lpstr>
      <vt:lpstr>guide_bot</vt:lpstr>
      <vt:lpstr>guide_bot</vt:lpstr>
      <vt:lpstr>guide_bot</vt:lpstr>
      <vt:lpstr>guide_bot</vt:lpstr>
      <vt:lpstr>guide_bot</vt:lpstr>
      <vt:lpstr>guide_bot</vt:lpstr>
      <vt:lpstr>guide_bot</vt:lpstr>
      <vt:lpstr>guide_bot</vt:lpstr>
      <vt:lpstr>guide_bot</vt:lpstr>
      <vt:lpstr>PowerPoint Presentation</vt:lpstr>
      <vt:lpstr>PowerPoint Presentation</vt:lpstr>
      <vt:lpstr>PowerPoint Presentation</vt:lpstr>
      <vt:lpstr>PowerPoint Presentation</vt:lpstr>
      <vt:lpstr>guide_bot</vt:lpstr>
      <vt:lpstr>guide_bot</vt:lpstr>
      <vt:lpstr>guide_bot</vt:lpstr>
      <vt:lpstr>guide_bot</vt:lpstr>
      <vt:lpstr>My guide_bot use</vt:lpstr>
      <vt:lpstr>Code on github</vt:lpstr>
      <vt:lpstr>Coating Writer</vt:lpstr>
      <vt:lpstr>Conclusion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McStas introduction</dc:title>
  <cp:lastModifiedBy>Microsoft Office User</cp:lastModifiedBy>
  <cp:revision>17</cp:revision>
  <dcterms:modified xsi:type="dcterms:W3CDTF">2019-03-28T07:34:21Z</dcterms:modified>
</cp:coreProperties>
</file>